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1" r:id="rId5"/>
    <p:sldId id="270" r:id="rId6"/>
    <p:sldId id="265" r:id="rId7"/>
    <p:sldId id="262" r:id="rId8"/>
    <p:sldId id="277" r:id="rId9"/>
    <p:sldId id="278" r:id="rId10"/>
    <p:sldId id="269" r:id="rId11"/>
    <p:sldId id="280" r:id="rId12"/>
    <p:sldId id="281" r:id="rId13"/>
    <p:sldId id="282" r:id="rId14"/>
    <p:sldId id="283" r:id="rId15"/>
    <p:sldId id="272" r:id="rId16"/>
    <p:sldId id="271" r:id="rId17"/>
    <p:sldId id="267" r:id="rId1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4" autoAdjust="0"/>
    <p:restoredTop sz="93991" autoAdjust="0"/>
  </p:normalViewPr>
  <p:slideViewPr>
    <p:cSldViewPr>
      <p:cViewPr varScale="1">
        <p:scale>
          <a:sx n="104" d="100"/>
          <a:sy n="104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itor\Dropbox\HeliRussia%202018\!_HeliRussia%202017\&#1042;&#1077;&#1088;&#1090;&#1086;&#1083;&#1077;&#1090;&#1085;&#1099;&#1081;%20&#1088;&#1099;&#1085;&#1086;&#1082;%20&#1075;&#1088;&#1072;&#1092;&#1080;&#1082;&#1080;%20&#1076;&#1083;&#1103;%20&#1089;&#1090;&#1072;&#1090;&#1100;&#1080;%20&#1087;&#1086;%20&#1087;&#1086;&#1089;&#1090;&#1072;&#1074;&#1082;&#1072;&#1084;%20&#1079;&#1072;%20&#1074;&#1089;&#1077;%20&#1075;&#1086;&#1076;&#109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itor\Dropbox\HeliRussia%202018\!_HeliRussia%202017\&#1042;&#1077;&#1088;&#1090;&#1086;&#1083;&#1077;&#1090;&#1085;&#1099;&#1081;%20&#1088;&#1099;&#1085;&#1086;&#1082;%20&#1075;&#1088;&#1072;&#1092;&#1080;&#1082;&#1080;%20&#1076;&#1083;&#1103;%20&#1089;&#1090;&#1072;&#1090;&#1100;&#1080;%20&#1087;&#1086;%20&#1087;&#1086;&#1089;&#1090;&#1072;&#1074;&#1082;&#1072;&#1084;%20&#1079;&#1072;%20&#1074;&#1089;&#1077;%20&#1075;&#1086;&#1076;&#109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Лист1!$P$28</c:f>
              <c:strCache>
                <c:ptCount val="1"/>
                <c:pt idx="0">
                  <c:v>Robinson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Лист1!$O$29:$O$37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Лист1!$P$29:$P$37</c:f>
              <c:numCache>
                <c:formatCode>General</c:formatCode>
                <c:ptCount val="9"/>
                <c:pt idx="0">
                  <c:v>31</c:v>
                </c:pt>
                <c:pt idx="1">
                  <c:v>36</c:v>
                </c:pt>
                <c:pt idx="2">
                  <c:v>61</c:v>
                </c:pt>
                <c:pt idx="3">
                  <c:v>62</c:v>
                </c:pt>
                <c:pt idx="4">
                  <c:v>86</c:v>
                </c:pt>
                <c:pt idx="5">
                  <c:v>86</c:v>
                </c:pt>
                <c:pt idx="6">
                  <c:v>11</c:v>
                </c:pt>
                <c:pt idx="7">
                  <c:v>15</c:v>
                </c:pt>
                <c:pt idx="8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25-4487-9AB9-49070DFD32FF}"/>
            </c:ext>
          </c:extLst>
        </c:ser>
        <c:ser>
          <c:idx val="1"/>
          <c:order val="1"/>
          <c:tx>
            <c:strRef>
              <c:f>Лист1!$Q$28</c:f>
              <c:strCache>
                <c:ptCount val="1"/>
                <c:pt idx="0">
                  <c:v>Bell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Лист1!$O$29:$O$37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Лист1!$Q$29:$Q$37</c:f>
              <c:numCache>
                <c:formatCode>General</c:formatCode>
                <c:ptCount val="9"/>
                <c:pt idx="0">
                  <c:v>5</c:v>
                </c:pt>
                <c:pt idx="1">
                  <c:v>3</c:v>
                </c:pt>
                <c:pt idx="2">
                  <c:v>8</c:v>
                </c:pt>
                <c:pt idx="3">
                  <c:v>7</c:v>
                </c:pt>
                <c:pt idx="4">
                  <c:v>9</c:v>
                </c:pt>
                <c:pt idx="5">
                  <c:v>8</c:v>
                </c:pt>
                <c:pt idx="6">
                  <c:v>10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25-4487-9AB9-49070DFD32FF}"/>
            </c:ext>
          </c:extLst>
        </c:ser>
        <c:ser>
          <c:idx val="2"/>
          <c:order val="2"/>
          <c:tx>
            <c:v>Airbus Helicopters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Лист1!$O$29:$O$37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Лист1!$R$29:$R$37</c:f>
              <c:numCache>
                <c:formatCode>General</c:formatCode>
                <c:ptCount val="9"/>
                <c:pt idx="0">
                  <c:v>9</c:v>
                </c:pt>
                <c:pt idx="1">
                  <c:v>15</c:v>
                </c:pt>
                <c:pt idx="2">
                  <c:v>21</c:v>
                </c:pt>
                <c:pt idx="3">
                  <c:v>22</c:v>
                </c:pt>
                <c:pt idx="4">
                  <c:v>31</c:v>
                </c:pt>
                <c:pt idx="5">
                  <c:v>22</c:v>
                </c:pt>
                <c:pt idx="6">
                  <c:v>11</c:v>
                </c:pt>
                <c:pt idx="7">
                  <c:v>11</c:v>
                </c:pt>
                <c:pt idx="8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25-4487-9AB9-49070DFD32FF}"/>
            </c:ext>
          </c:extLst>
        </c:ser>
        <c:ser>
          <c:idx val="3"/>
          <c:order val="3"/>
          <c:tx>
            <c:strRef>
              <c:f>Лист1!$S$28</c:f>
              <c:strCache>
                <c:ptCount val="1"/>
                <c:pt idx="0">
                  <c:v>AW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Лист1!$O$29:$O$37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Лист1!$S$29:$S$37</c:f>
              <c:numCache>
                <c:formatCode>General</c:formatCode>
                <c:ptCount val="9"/>
                <c:pt idx="0">
                  <c:v>3</c:v>
                </c:pt>
                <c:pt idx="1">
                  <c:v>3</c:v>
                </c:pt>
                <c:pt idx="2">
                  <c:v>7</c:v>
                </c:pt>
                <c:pt idx="3">
                  <c:v>7</c:v>
                </c:pt>
                <c:pt idx="4">
                  <c:v>19</c:v>
                </c:pt>
                <c:pt idx="5">
                  <c:v>5</c:v>
                </c:pt>
                <c:pt idx="6">
                  <c:v>4</c:v>
                </c:pt>
                <c:pt idx="7">
                  <c:v>1</c:v>
                </c:pt>
                <c:pt idx="8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125-4487-9AB9-49070DFD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9326208"/>
        <c:axId val="399324240"/>
      </c:lineChart>
      <c:catAx>
        <c:axId val="39932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9324240"/>
        <c:crosses val="autoZero"/>
        <c:auto val="1"/>
        <c:lblAlgn val="ctr"/>
        <c:lblOffset val="100"/>
        <c:noMultiLvlLbl val="0"/>
      </c:catAx>
      <c:valAx>
        <c:axId val="399324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9326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Лист1!$P$67</c:f>
              <c:strCache>
                <c:ptCount val="1"/>
                <c:pt idx="0">
                  <c:v>Robinson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Лист1!$O$68:$O$76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Лист1!$P$68:$P$76</c:f>
              <c:numCache>
                <c:formatCode>General</c:formatCode>
                <c:ptCount val="9"/>
                <c:pt idx="0">
                  <c:v>31</c:v>
                </c:pt>
                <c:pt idx="1">
                  <c:v>67</c:v>
                </c:pt>
                <c:pt idx="2">
                  <c:v>128</c:v>
                </c:pt>
                <c:pt idx="3">
                  <c:v>190</c:v>
                </c:pt>
                <c:pt idx="4">
                  <c:v>276</c:v>
                </c:pt>
                <c:pt idx="5">
                  <c:v>362</c:v>
                </c:pt>
                <c:pt idx="6">
                  <c:v>373</c:v>
                </c:pt>
                <c:pt idx="7">
                  <c:v>388</c:v>
                </c:pt>
                <c:pt idx="8">
                  <c:v>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2D-467B-B6F6-E18CE0DA7C2F}"/>
            </c:ext>
          </c:extLst>
        </c:ser>
        <c:ser>
          <c:idx val="1"/>
          <c:order val="1"/>
          <c:tx>
            <c:strRef>
              <c:f>Лист1!$Q$67</c:f>
              <c:strCache>
                <c:ptCount val="1"/>
                <c:pt idx="0">
                  <c:v>Bell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Лист1!$O$68:$O$76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Лист1!$Q$68:$Q$76</c:f>
              <c:numCache>
                <c:formatCode>General</c:formatCode>
                <c:ptCount val="9"/>
                <c:pt idx="0">
                  <c:v>5</c:v>
                </c:pt>
                <c:pt idx="1">
                  <c:v>8</c:v>
                </c:pt>
                <c:pt idx="2">
                  <c:v>16</c:v>
                </c:pt>
                <c:pt idx="3">
                  <c:v>23</c:v>
                </c:pt>
                <c:pt idx="4">
                  <c:v>32</c:v>
                </c:pt>
                <c:pt idx="5">
                  <c:v>40</c:v>
                </c:pt>
                <c:pt idx="6">
                  <c:v>50</c:v>
                </c:pt>
                <c:pt idx="7">
                  <c:v>53</c:v>
                </c:pt>
                <c:pt idx="8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2D-467B-B6F6-E18CE0DA7C2F}"/>
            </c:ext>
          </c:extLst>
        </c:ser>
        <c:ser>
          <c:idx val="2"/>
          <c:order val="2"/>
          <c:tx>
            <c:strRef>
              <c:f>Лист1!$R$67</c:f>
              <c:strCache>
                <c:ptCount val="1"/>
                <c:pt idx="0">
                  <c:v>Airbus Helicopters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Лист1!$O$68:$O$76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Лист1!$R$68:$R$76</c:f>
              <c:numCache>
                <c:formatCode>General</c:formatCode>
                <c:ptCount val="9"/>
                <c:pt idx="0">
                  <c:v>9</c:v>
                </c:pt>
                <c:pt idx="1">
                  <c:v>24</c:v>
                </c:pt>
                <c:pt idx="2">
                  <c:v>45</c:v>
                </c:pt>
                <c:pt idx="3">
                  <c:v>67</c:v>
                </c:pt>
                <c:pt idx="4">
                  <c:v>98</c:v>
                </c:pt>
                <c:pt idx="5">
                  <c:v>120</c:v>
                </c:pt>
                <c:pt idx="6">
                  <c:v>132</c:v>
                </c:pt>
                <c:pt idx="7">
                  <c:v>143</c:v>
                </c:pt>
                <c:pt idx="8">
                  <c:v>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2D-467B-B6F6-E18CE0DA7C2F}"/>
            </c:ext>
          </c:extLst>
        </c:ser>
        <c:ser>
          <c:idx val="3"/>
          <c:order val="3"/>
          <c:tx>
            <c:strRef>
              <c:f>Лист1!$S$67</c:f>
              <c:strCache>
                <c:ptCount val="1"/>
                <c:pt idx="0">
                  <c:v>AW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Лист1!$O$68:$O$76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Лист1!$S$68:$S$76</c:f>
              <c:numCache>
                <c:formatCode>General</c:formatCode>
                <c:ptCount val="9"/>
                <c:pt idx="0">
                  <c:v>3</c:v>
                </c:pt>
                <c:pt idx="1">
                  <c:v>6</c:v>
                </c:pt>
                <c:pt idx="2">
                  <c:v>13</c:v>
                </c:pt>
                <c:pt idx="3">
                  <c:v>20</c:v>
                </c:pt>
                <c:pt idx="4">
                  <c:v>39</c:v>
                </c:pt>
                <c:pt idx="5">
                  <c:v>44</c:v>
                </c:pt>
                <c:pt idx="6">
                  <c:v>48</c:v>
                </c:pt>
                <c:pt idx="7">
                  <c:v>49</c:v>
                </c:pt>
                <c:pt idx="8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2D-467B-B6F6-E18CE0DA7C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3484968"/>
        <c:axId val="383488904"/>
      </c:areaChart>
      <c:catAx>
        <c:axId val="383484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3488904"/>
        <c:crosses val="autoZero"/>
        <c:auto val="1"/>
        <c:lblAlgn val="ctr"/>
        <c:lblOffset val="100"/>
        <c:noMultiLvlLbl val="0"/>
      </c:catAx>
      <c:valAx>
        <c:axId val="383488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34849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r">
              <a:defRPr sz="1200"/>
            </a:lvl1pPr>
          </a:lstStyle>
          <a:p>
            <a:fld id="{BB65A035-A54E-4DB8-AB37-08F2AC0040B6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r">
              <a:defRPr sz="1200"/>
            </a:lvl1pPr>
          </a:lstStyle>
          <a:p>
            <a:fld id="{2FABC05E-50DE-4C2F-B168-629E38A4FE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438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48" cy="497517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227" y="1"/>
            <a:ext cx="2944869" cy="497517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r">
              <a:defRPr sz="1200"/>
            </a:lvl1pPr>
          </a:lstStyle>
          <a:p>
            <a:fld id="{BD1515BD-DB16-44F2-A019-060E856E500D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65" tIns="45482" rIns="90965" bIns="454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57" y="4777742"/>
            <a:ext cx="5438140" cy="3909060"/>
          </a:xfrm>
          <a:prstGeom prst="rect">
            <a:avLst/>
          </a:prstGeom>
        </p:spPr>
        <p:txBody>
          <a:bodyPr vert="horz" lIns="90965" tIns="45482" rIns="90965" bIns="4548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709"/>
            <a:ext cx="2946448" cy="497516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227" y="9430709"/>
            <a:ext cx="2944869" cy="497516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r">
              <a:defRPr sz="1200"/>
            </a:lvl1pPr>
          </a:lstStyle>
          <a:p>
            <a:fld id="{0EAD517F-B659-4348-B5EB-1F203E90E3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40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Данные о реестровой численности парка предоставлены </a:t>
            </a:r>
            <a:r>
              <a:rPr lang="ru-RU" dirty="0" err="1"/>
              <a:t>Росавиацией</a:t>
            </a:r>
            <a:r>
              <a:rPr lang="ru-RU" dirty="0"/>
              <a:t>.</a:t>
            </a:r>
            <a:r>
              <a:rPr lang="ru-RU" baseline="0" dirty="0"/>
              <a:t> Они не учитывают летную годность ВС. Исключены сведения о </a:t>
            </a:r>
            <a:r>
              <a:rPr lang="ru-RU" baseline="0" dirty="0" err="1"/>
              <a:t>вертолетах</a:t>
            </a:r>
            <a:r>
              <a:rPr lang="ru-RU" baseline="0" dirty="0"/>
              <a:t> Ми-34С, Ми-10К, </a:t>
            </a:r>
            <a:r>
              <a:rPr lang="ru-RU" baseline="0" dirty="0" err="1"/>
              <a:t>Ансат</a:t>
            </a:r>
            <a:r>
              <a:rPr lang="ru-RU" baseline="0" dirty="0"/>
              <a:t>. Впервые за многие годы реестровая численность парка </a:t>
            </a:r>
            <a:r>
              <a:rPr lang="ru-RU" baseline="0" dirty="0" err="1"/>
              <a:t>вертолетов</a:t>
            </a:r>
            <a:r>
              <a:rPr lang="ru-RU" baseline="0" dirty="0"/>
              <a:t> отечественного производства перестала сокращаться: поставки новых Ми-8АМТ / МТВ и </a:t>
            </a:r>
            <a:r>
              <a:rPr lang="ru-RU" baseline="0" dirty="0" err="1"/>
              <a:t>Ансат</a:t>
            </a:r>
            <a:r>
              <a:rPr lang="ru-RU" baseline="0" dirty="0"/>
              <a:t> компенсировали выбытие возрастной техники.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517F-B659-4348-B5EB-1F203E90E3B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599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Оценка потерь ВС, не включая «редкие» типы: «</a:t>
            </a:r>
            <a:r>
              <a:rPr lang="ru-RU" dirty="0" err="1"/>
              <a:t>Швайцер</a:t>
            </a:r>
            <a:r>
              <a:rPr lang="ru-RU" dirty="0"/>
              <a:t>», «Газель» и др. В целом можно выявить прямую зависимость между численностью парка и аварийностью.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517F-B659-4348-B5EB-1F203E90E3B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127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Данные об</a:t>
            </a:r>
            <a:r>
              <a:rPr lang="ru-RU" baseline="0" dirty="0"/>
              <a:t> эксплуатации ВС формируются на основе формы 36 ГА, из которой можно получить сведения о количестве ВС, по которым предоставляются сведения, а также о количестве ВС с ненулевым изменением наработки летных часов и количества посадок. На основании изменения наработки делается вывод о реальной эксплуатации ВС. Тенденция сокращения количества возрастных ВС с ненулевым </a:t>
            </a:r>
            <a:r>
              <a:rPr lang="ru-RU" baseline="0" dirty="0" err="1"/>
              <a:t>налетом</a:t>
            </a:r>
            <a:r>
              <a:rPr lang="ru-RU" baseline="0" dirty="0"/>
              <a:t> сохраняется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517F-B659-4348-B5EB-1F203E90E3B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390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 основным типам ВС (Ми-8Т, П, МТВ, АМТ) наблюдается сокращение налета на борт с ненулевым налетом. Почти по всем остальным - рост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517F-B659-4348-B5EB-1F203E90E3B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247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отличие от данных по вертолетам</a:t>
            </a:r>
            <a:r>
              <a:rPr lang="ru-RU" baseline="0" dirty="0"/>
              <a:t> российского производства, данные по "иномаркам" собираются более корректно. Степень целостности данных выше.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517F-B659-4348-B5EB-1F203E90E3B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916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отличие от данных по вертолетам</a:t>
            </a:r>
            <a:r>
              <a:rPr lang="ru-RU" baseline="0" dirty="0"/>
              <a:t> российского производства, данные по "иномаркам" собираются более корректно. Степень целостности данных выше.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517F-B659-4348-B5EB-1F203E90E3B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916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отличие от данных по вертолётам</a:t>
            </a:r>
            <a:r>
              <a:rPr lang="ru-RU" baseline="0" dirty="0"/>
              <a:t> российского производства, данные по "иномаркам" собираются более корректно. Степень целостности данных выше.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517F-B659-4348-B5EB-1F203E90E3B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523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Пик поставок вертолётов </a:t>
            </a:r>
            <a:r>
              <a:rPr lang="ru-RU" dirty="0" err="1"/>
              <a:t>пришелся</a:t>
            </a:r>
            <a:r>
              <a:rPr lang="ru-RU" dirty="0"/>
              <a:t> на 2013 год. Лидер – </a:t>
            </a:r>
            <a:r>
              <a:rPr lang="en-US" dirty="0"/>
              <a:t>R-44, </a:t>
            </a:r>
            <a:r>
              <a:rPr lang="ru-RU" dirty="0"/>
              <a:t>однако в 2015 году и его поставки существенно сократились. 2015 год стал слабым для </a:t>
            </a:r>
            <a:r>
              <a:rPr lang="en-US" dirty="0"/>
              <a:t>AW</a:t>
            </a:r>
            <a:r>
              <a:rPr lang="ru-RU" dirty="0"/>
              <a:t>, сокращение поставок фиксировали все, кроме </a:t>
            </a:r>
            <a:r>
              <a:rPr lang="en-US" dirty="0"/>
              <a:t>Bell</a:t>
            </a:r>
            <a:r>
              <a:rPr lang="ru-RU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517F-B659-4348-B5EB-1F203E90E3B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067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Накопительным итогом,</a:t>
            </a:r>
            <a:r>
              <a:rPr lang="ru-RU" baseline="0" dirty="0"/>
              <a:t> очевидно, лидируют </a:t>
            </a:r>
            <a:r>
              <a:rPr lang="ru-RU" baseline="0" dirty="0" err="1"/>
              <a:t>вертолеты</a:t>
            </a:r>
            <a:r>
              <a:rPr lang="ru-RU" baseline="0" dirty="0"/>
              <a:t> </a:t>
            </a:r>
            <a:r>
              <a:rPr lang="en-US" baseline="0" dirty="0"/>
              <a:t>Robinson</a:t>
            </a:r>
            <a:r>
              <a:rPr lang="ru-RU" baseline="0" dirty="0"/>
              <a:t>, из газотурбинной техники лидерство у </a:t>
            </a:r>
            <a:r>
              <a:rPr lang="en-US" baseline="0" dirty="0"/>
              <a:t>Airbus Helicopters</a:t>
            </a:r>
            <a:r>
              <a:rPr lang="ru-RU" baseline="0" dirty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517F-B659-4348-B5EB-1F203E90E3B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998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Оценка потерь ВС, не включая «редкие» типы: «</a:t>
            </a:r>
            <a:r>
              <a:rPr lang="ru-RU" dirty="0" err="1"/>
              <a:t>Швайцер</a:t>
            </a:r>
            <a:r>
              <a:rPr lang="ru-RU" dirty="0"/>
              <a:t>», «Газель» и др. В целом можно выявить прямую зависимость между численностью парка и аварийностью.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517F-B659-4348-B5EB-1F203E90E3B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648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AD18-28EA-48E5-A6C8-0E31767FE670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FED2-9840-4AFA-9EE9-41C71919F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AD18-28EA-48E5-A6C8-0E31767FE670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FED2-9840-4AFA-9EE9-41C71919F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AD18-28EA-48E5-A6C8-0E31767FE670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FED2-9840-4AFA-9EE9-41C71919F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AD18-28EA-48E5-A6C8-0E31767FE670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FED2-9840-4AFA-9EE9-41C71919F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AD18-28EA-48E5-A6C8-0E31767FE670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FED2-9840-4AFA-9EE9-41C71919F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AD18-28EA-48E5-A6C8-0E31767FE670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FED2-9840-4AFA-9EE9-41C71919F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AD18-28EA-48E5-A6C8-0E31767FE670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FED2-9840-4AFA-9EE9-41C71919F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AD18-28EA-48E5-A6C8-0E31767FE670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FED2-9840-4AFA-9EE9-41C71919F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AD18-28EA-48E5-A6C8-0E31767FE670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FED2-9840-4AFA-9EE9-41C71919F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AD18-28EA-48E5-A6C8-0E31767FE670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FED2-9840-4AFA-9EE9-41C71919F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AD18-28EA-48E5-A6C8-0E31767FE670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FED2-9840-4AFA-9EE9-41C71919F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6AD18-28EA-48E5-A6C8-0E31767FE670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6FED2-9840-4AFA-9EE9-41C71919F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 flipV="1">
            <a:off x="0" y="0"/>
            <a:ext cx="9144000" cy="58578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8" name="Хорда 7"/>
          <p:cNvSpPr/>
          <p:nvPr/>
        </p:nvSpPr>
        <p:spPr>
          <a:xfrm flipH="1">
            <a:off x="-714364" y="357166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Хорда 8"/>
          <p:cNvSpPr/>
          <p:nvPr/>
        </p:nvSpPr>
        <p:spPr>
          <a:xfrm flipH="1">
            <a:off x="-714412" y="928670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Хорда 9"/>
          <p:cNvSpPr/>
          <p:nvPr/>
        </p:nvSpPr>
        <p:spPr>
          <a:xfrm flipH="1">
            <a:off x="-714412" y="1500174"/>
            <a:ext cx="1428760" cy="5357826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-71470" y="357166"/>
            <a:ext cx="461665" cy="59293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Рынок вертолётов: реалии и перспективы		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0525" y="6000768"/>
            <a:ext cx="1088929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8280" y="6357958"/>
            <a:ext cx="1620000" cy="17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2071670" y="1071546"/>
            <a:ext cx="592935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Десятая Международная конференция</a:t>
            </a:r>
          </a:p>
          <a:p>
            <a:pPr algn="ctr"/>
            <a:r>
              <a:rPr lang="ru-RU" sz="2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"Рынок вертолётов: реалии и перспективы"</a:t>
            </a:r>
          </a:p>
          <a:p>
            <a:pPr algn="ctr"/>
            <a:endParaRPr lang="ru-RU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Парк вертолётов Российской Федерации</a:t>
            </a:r>
          </a:p>
          <a:p>
            <a:pPr algn="ctr"/>
            <a:endParaRPr lang="ru-RU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24 мая 2018 г.</a:t>
            </a:r>
          </a:p>
          <a:p>
            <a:pPr algn="ctr"/>
            <a:endParaRPr lang="ru-RU" sz="1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Москва</a:t>
            </a:r>
            <a:endParaRPr lang="ru-RU" sz="1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>
            <a:stCxn id="10" idx="0"/>
          </p:cNvCxnSpPr>
          <p:nvPr/>
        </p:nvCxnSpPr>
        <p:spPr>
          <a:xfrm rot="16200000" flipH="1">
            <a:off x="4568743" y="2282742"/>
            <a:ext cx="107" cy="91504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8643946" y="6357946"/>
            <a:ext cx="1000108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V="1">
            <a:off x="-32" y="0"/>
            <a:ext cx="9144000" cy="58578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Хорда 2"/>
          <p:cNvSpPr/>
          <p:nvPr/>
        </p:nvSpPr>
        <p:spPr>
          <a:xfrm flipH="1">
            <a:off x="-714364" y="357166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flipH="1">
            <a:off x="-714412" y="928670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Хорда 4"/>
          <p:cNvSpPr/>
          <p:nvPr/>
        </p:nvSpPr>
        <p:spPr>
          <a:xfrm flipH="1">
            <a:off x="-714412" y="1500174"/>
            <a:ext cx="1428760" cy="5357826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71470" y="357166"/>
            <a:ext cx="461665" cy="59293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Рынок вертолётов: реалии и перспективы		</a:t>
            </a:r>
            <a:r>
              <a:rPr lang="ru-RU" b="1" dirty="0">
                <a:solidFill>
                  <a:srgbClr val="FF0000"/>
                </a:solidFill>
              </a:rPr>
              <a:t>10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0525" y="6000768"/>
            <a:ext cx="1088929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8280" y="6357958"/>
            <a:ext cx="1620000" cy="17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142976" y="571480"/>
            <a:ext cx="7786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Интенсивность эксплуатации в 2017 году: иностранные вертолёты</a:t>
            </a:r>
            <a:endParaRPr lang="ru-RU" sz="1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43458"/>
              </p:ext>
            </p:extLst>
          </p:nvPr>
        </p:nvGraphicFramePr>
        <p:xfrm>
          <a:off x="887434" y="908720"/>
          <a:ext cx="750099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2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Тип ВС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Наблюдается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Ненулевой налёт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Налет л.ч.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Средний налет л.ч.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en-US" sz="1200" b="1" dirty="0"/>
                        <a:t>AW109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7 </a:t>
                      </a:r>
                      <a:r>
                        <a:rPr lang="ru-RU" sz="1200" dirty="0"/>
                        <a:t>(9)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462 </a:t>
                      </a:r>
                      <a:r>
                        <a:rPr lang="ru-RU" sz="1200" dirty="0"/>
                        <a:t>(652)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FF0000"/>
                          </a:solidFill>
                        </a:rPr>
                        <a:t>66</a:t>
                      </a:r>
                      <a:r>
                        <a:rPr lang="en-US" sz="1200" i="0" dirty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ru-RU" sz="1200" i="0" dirty="0">
                          <a:solidFill>
                            <a:srgbClr val="FF0000"/>
                          </a:solidFill>
                        </a:rPr>
                        <a:t>72</a:t>
                      </a:r>
                      <a:r>
                        <a:rPr lang="en-US" sz="1200" i="0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ru-RU" sz="1200" i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1200" b="1" i="0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en-US" sz="1200" b="1" i="0" dirty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sz="1200" b="1" i="0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en-US" sz="1200" b="1" i="0" dirty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ru-RU" sz="1200" b="1" i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en-US" sz="1200" b="1" dirty="0"/>
                        <a:t>AW139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17</a:t>
                      </a:r>
                      <a:r>
                        <a:rPr lang="en-US" sz="1200" dirty="0"/>
                        <a:t> (1</a:t>
                      </a:r>
                      <a:r>
                        <a:rPr lang="ru-RU" sz="1200" dirty="0"/>
                        <a:t>7</a:t>
                      </a:r>
                      <a:r>
                        <a:rPr lang="en-US" sz="1200" dirty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1697</a:t>
                      </a:r>
                      <a:r>
                        <a:rPr lang="en-US" sz="1200" dirty="0"/>
                        <a:t> (</a:t>
                      </a:r>
                      <a:r>
                        <a:rPr lang="ru-RU" sz="1200" dirty="0"/>
                        <a:t>1774</a:t>
                      </a:r>
                      <a:r>
                        <a:rPr lang="en-US" sz="1200" dirty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FF0000"/>
                          </a:solidFill>
                        </a:rPr>
                        <a:t>100</a:t>
                      </a:r>
                      <a:r>
                        <a:rPr lang="en-US" sz="1200" i="0" dirty="0">
                          <a:solidFill>
                            <a:srgbClr val="FF0000"/>
                          </a:solidFill>
                        </a:rPr>
                        <a:t> (104)</a:t>
                      </a:r>
                      <a:endParaRPr lang="ru-RU" sz="1200" i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1200" b="1" i="0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sz="1200" b="1" i="0" dirty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sz="1200" b="1" i="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200" b="1" i="0" dirty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ru-RU" sz="1200" b="1" i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en-US" sz="1200" b="1" dirty="0"/>
                        <a:t>AS-350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28</a:t>
                      </a:r>
                      <a:r>
                        <a:rPr lang="en-US" sz="1200" dirty="0"/>
                        <a:t> (2</a:t>
                      </a:r>
                      <a:r>
                        <a:rPr lang="ru-RU" sz="1200" dirty="0"/>
                        <a:t>8</a:t>
                      </a:r>
                      <a:r>
                        <a:rPr lang="en-US" sz="1200" dirty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12144</a:t>
                      </a:r>
                      <a:r>
                        <a:rPr lang="en-US" sz="1200" baseline="0" dirty="0"/>
                        <a:t> (</a:t>
                      </a:r>
                      <a:r>
                        <a:rPr lang="ru-RU" sz="1200" baseline="0" dirty="0"/>
                        <a:t>7693</a:t>
                      </a:r>
                      <a:r>
                        <a:rPr lang="en-US" sz="1200" baseline="0" dirty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B050"/>
                          </a:solidFill>
                        </a:rPr>
                        <a:t>434</a:t>
                      </a:r>
                      <a:r>
                        <a:rPr lang="en-US" sz="1200" i="0" dirty="0">
                          <a:solidFill>
                            <a:srgbClr val="00B050"/>
                          </a:solidFill>
                        </a:rPr>
                        <a:t> (</a:t>
                      </a:r>
                      <a:r>
                        <a:rPr lang="ru-RU" sz="1200" i="0" dirty="0">
                          <a:solidFill>
                            <a:srgbClr val="00B050"/>
                          </a:solidFill>
                        </a:rPr>
                        <a:t>275</a:t>
                      </a:r>
                      <a:r>
                        <a:rPr lang="en-US" sz="1200" i="0" dirty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ru-RU" sz="1200" i="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B050"/>
                          </a:solidFill>
                        </a:rPr>
                        <a:t>+57,9%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en-US" sz="1200" b="1" dirty="0"/>
                        <a:t>AS-355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7</a:t>
                      </a:r>
                      <a:r>
                        <a:rPr lang="en-US" sz="1200" dirty="0"/>
                        <a:t> (</a:t>
                      </a:r>
                      <a:r>
                        <a:rPr lang="ru-RU" sz="1200" dirty="0"/>
                        <a:t>5</a:t>
                      </a:r>
                      <a:r>
                        <a:rPr lang="en-US" sz="1200" dirty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3637</a:t>
                      </a:r>
                      <a:r>
                        <a:rPr lang="en-US" sz="1200" dirty="0"/>
                        <a:t> (</a:t>
                      </a:r>
                      <a:r>
                        <a:rPr lang="ru-RU" sz="1200" dirty="0"/>
                        <a:t>1071</a:t>
                      </a:r>
                      <a:r>
                        <a:rPr lang="en-US" sz="1200" dirty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B050"/>
                          </a:solidFill>
                        </a:rPr>
                        <a:t>520</a:t>
                      </a:r>
                      <a:r>
                        <a:rPr lang="en-US" sz="1200" i="0" dirty="0">
                          <a:solidFill>
                            <a:srgbClr val="00B050"/>
                          </a:solidFill>
                        </a:rPr>
                        <a:t> (</a:t>
                      </a:r>
                      <a:r>
                        <a:rPr lang="ru-RU" sz="1200" i="0" dirty="0">
                          <a:solidFill>
                            <a:srgbClr val="00B050"/>
                          </a:solidFill>
                        </a:rPr>
                        <a:t>214</a:t>
                      </a:r>
                      <a:r>
                        <a:rPr lang="en-US" sz="1200" i="0" dirty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ru-RU" sz="1200" i="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B050"/>
                          </a:solidFill>
                        </a:rPr>
                        <a:t>в 2,43 раза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en-US" sz="1200" b="1" dirty="0"/>
                        <a:t>BK-117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8</a:t>
                      </a:r>
                      <a:r>
                        <a:rPr lang="en-US" sz="1200" dirty="0"/>
                        <a:t> (7)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1504</a:t>
                      </a:r>
                      <a:r>
                        <a:rPr lang="en-US" sz="1200" dirty="0"/>
                        <a:t> (</a:t>
                      </a:r>
                      <a:r>
                        <a:rPr lang="ru-RU" sz="1200" dirty="0"/>
                        <a:t>1389</a:t>
                      </a:r>
                      <a:r>
                        <a:rPr lang="en-US" sz="1200" dirty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FF0000"/>
                          </a:solidFill>
                        </a:rPr>
                        <a:t>188</a:t>
                      </a:r>
                      <a:r>
                        <a:rPr lang="en-US" sz="1200" i="0" dirty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ru-RU" sz="1200" i="0" dirty="0">
                          <a:solidFill>
                            <a:srgbClr val="FF0000"/>
                          </a:solidFill>
                        </a:rPr>
                        <a:t>198</a:t>
                      </a:r>
                      <a:r>
                        <a:rPr lang="en-US" sz="1200" i="0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ru-RU" sz="1200" i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FF0000"/>
                          </a:solidFill>
                        </a:rPr>
                        <a:t>-5,3%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EC-120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</a:t>
                      </a:r>
                      <a:r>
                        <a:rPr lang="en-US" sz="1200" dirty="0"/>
                        <a:t> (</a:t>
                      </a:r>
                      <a:r>
                        <a:rPr lang="ru-RU" sz="1200" dirty="0"/>
                        <a:t>4</a:t>
                      </a:r>
                      <a:r>
                        <a:rPr lang="en-US" sz="1200" dirty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734</a:t>
                      </a:r>
                      <a:r>
                        <a:rPr lang="en-US" sz="1200" dirty="0"/>
                        <a:t> (</a:t>
                      </a:r>
                      <a:r>
                        <a:rPr lang="ru-RU" sz="1200" dirty="0"/>
                        <a:t>1702</a:t>
                      </a:r>
                      <a:r>
                        <a:rPr lang="en-US" sz="1200" dirty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FF0000"/>
                          </a:solidFill>
                        </a:rPr>
                        <a:t>184</a:t>
                      </a:r>
                      <a:r>
                        <a:rPr lang="en-US" sz="1200" i="0" dirty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ru-RU" sz="1200" i="0" dirty="0">
                          <a:solidFill>
                            <a:srgbClr val="FF0000"/>
                          </a:solidFill>
                        </a:rPr>
                        <a:t>426</a:t>
                      </a:r>
                      <a:r>
                        <a:rPr lang="en-US" sz="1200" i="0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ru-RU" sz="1200" i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FF0000"/>
                          </a:solidFill>
                        </a:rPr>
                        <a:t>в 2,32 раза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70796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en-US" sz="1200" b="1" dirty="0"/>
                        <a:t>EC-1</a:t>
                      </a:r>
                      <a:r>
                        <a:rPr lang="ru-RU" sz="1200" b="1" dirty="0"/>
                        <a:t>3</a:t>
                      </a:r>
                      <a:r>
                        <a:rPr lang="en-US" sz="1200" b="1" dirty="0"/>
                        <a:t>0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1</a:t>
                      </a:r>
                      <a:r>
                        <a:rPr lang="en-US" sz="1200" dirty="0"/>
                        <a:t> (3)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98</a:t>
                      </a:r>
                      <a:r>
                        <a:rPr lang="en-US" sz="1200" dirty="0"/>
                        <a:t> (</a:t>
                      </a:r>
                      <a:r>
                        <a:rPr lang="ru-RU" sz="1200" dirty="0"/>
                        <a:t>254</a:t>
                      </a:r>
                      <a:r>
                        <a:rPr lang="en-US" sz="1200" dirty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B050"/>
                          </a:solidFill>
                        </a:rPr>
                        <a:t>98</a:t>
                      </a:r>
                      <a:r>
                        <a:rPr lang="en-US" sz="1200" i="0" dirty="0">
                          <a:solidFill>
                            <a:srgbClr val="00B050"/>
                          </a:solidFill>
                        </a:rPr>
                        <a:t> (</a:t>
                      </a:r>
                      <a:r>
                        <a:rPr lang="ru-RU" sz="1200" i="0" dirty="0">
                          <a:solidFill>
                            <a:srgbClr val="00B050"/>
                          </a:solidFill>
                        </a:rPr>
                        <a:t>85</a:t>
                      </a:r>
                      <a:r>
                        <a:rPr lang="en-US" sz="1200" i="0" dirty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ru-RU" sz="1200" i="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B050"/>
                          </a:solidFill>
                        </a:rPr>
                        <a:t>+15,7%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en-US" sz="1200" b="1" dirty="0"/>
                        <a:t>EC-135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7</a:t>
                      </a:r>
                      <a:r>
                        <a:rPr lang="en-US" sz="1200" dirty="0"/>
                        <a:t> (</a:t>
                      </a:r>
                      <a:r>
                        <a:rPr lang="ru-RU" sz="1200" dirty="0"/>
                        <a:t>7</a:t>
                      </a:r>
                      <a:r>
                        <a:rPr lang="en-US" sz="1200" dirty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1832</a:t>
                      </a:r>
                      <a:r>
                        <a:rPr lang="en-US" sz="1200" dirty="0"/>
                        <a:t> (</a:t>
                      </a:r>
                      <a:r>
                        <a:rPr lang="ru-RU" sz="1200" dirty="0"/>
                        <a:t>2054</a:t>
                      </a:r>
                      <a:r>
                        <a:rPr lang="en-US" sz="1200" dirty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FF0000"/>
                          </a:solidFill>
                        </a:rPr>
                        <a:t>262</a:t>
                      </a:r>
                      <a:r>
                        <a:rPr lang="en-US" sz="1200" i="0" dirty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ru-RU" sz="1200" i="0" dirty="0">
                          <a:solidFill>
                            <a:srgbClr val="FF0000"/>
                          </a:solidFill>
                        </a:rPr>
                        <a:t>293</a:t>
                      </a:r>
                      <a:r>
                        <a:rPr lang="en-US" sz="1200" i="0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ru-RU" sz="1200" i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FF0000"/>
                          </a:solidFill>
                        </a:rPr>
                        <a:t>-10,8%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en-US" sz="1200" b="1" dirty="0"/>
                        <a:t>B206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1</a:t>
                      </a:r>
                      <a:r>
                        <a:rPr lang="en-US" sz="1200" dirty="0"/>
                        <a:t> (</a:t>
                      </a:r>
                      <a:r>
                        <a:rPr lang="ru-RU" sz="1200" dirty="0"/>
                        <a:t>1</a:t>
                      </a:r>
                      <a:r>
                        <a:rPr lang="en-US" sz="1200" dirty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37</a:t>
                      </a:r>
                      <a:r>
                        <a:rPr lang="en-US" sz="1200" dirty="0"/>
                        <a:t> (</a:t>
                      </a:r>
                      <a:r>
                        <a:rPr lang="ru-RU" sz="1200" dirty="0"/>
                        <a:t>8</a:t>
                      </a:r>
                      <a:r>
                        <a:rPr lang="en-US" sz="1200" dirty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B050"/>
                          </a:solidFill>
                        </a:rPr>
                        <a:t>37</a:t>
                      </a:r>
                      <a:r>
                        <a:rPr lang="en-US" sz="1200" i="0" dirty="0">
                          <a:solidFill>
                            <a:srgbClr val="00B050"/>
                          </a:solidFill>
                        </a:rPr>
                        <a:t> (</a:t>
                      </a:r>
                      <a:r>
                        <a:rPr lang="ru-RU" sz="1200" i="0" dirty="0">
                          <a:solidFill>
                            <a:srgbClr val="00B050"/>
                          </a:solidFill>
                        </a:rPr>
                        <a:t>8</a:t>
                      </a:r>
                      <a:r>
                        <a:rPr lang="en-US" sz="1200" i="0" dirty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ru-RU" sz="1200" i="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>
                          <a:solidFill>
                            <a:srgbClr val="00B050"/>
                          </a:solidFill>
                        </a:rPr>
                        <a:t>в 4,63 раза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141134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en-US" sz="1200" b="1" dirty="0"/>
                        <a:t>B407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</a:t>
                      </a:r>
                      <a:r>
                        <a:rPr lang="en-US" sz="1200" dirty="0"/>
                        <a:t> (</a:t>
                      </a:r>
                      <a:r>
                        <a:rPr lang="ru-RU" sz="1200" dirty="0"/>
                        <a:t>2</a:t>
                      </a:r>
                      <a:r>
                        <a:rPr lang="en-US" sz="1200" dirty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1557</a:t>
                      </a:r>
                      <a:r>
                        <a:rPr lang="en-US" sz="1200" dirty="0"/>
                        <a:t> (</a:t>
                      </a:r>
                      <a:r>
                        <a:rPr lang="ru-RU" sz="1200" dirty="0"/>
                        <a:t>192</a:t>
                      </a:r>
                      <a:r>
                        <a:rPr lang="en-US" sz="1200" dirty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B050"/>
                          </a:solidFill>
                        </a:rPr>
                        <a:t>260</a:t>
                      </a:r>
                      <a:r>
                        <a:rPr lang="en-US" sz="1200" i="0" dirty="0">
                          <a:solidFill>
                            <a:srgbClr val="00B050"/>
                          </a:solidFill>
                        </a:rPr>
                        <a:t> (</a:t>
                      </a:r>
                      <a:r>
                        <a:rPr lang="ru-RU" sz="1200" i="0" dirty="0">
                          <a:solidFill>
                            <a:srgbClr val="00B050"/>
                          </a:solidFill>
                        </a:rPr>
                        <a:t>96</a:t>
                      </a:r>
                      <a:r>
                        <a:rPr lang="en-US" sz="1200" i="0" dirty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ru-RU" sz="1200" i="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B050"/>
                          </a:solidFill>
                        </a:rPr>
                        <a:t>в 2,7 раза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en-US" sz="1200" b="1" dirty="0"/>
                        <a:t>B4</a:t>
                      </a:r>
                      <a:r>
                        <a:rPr lang="ru-RU" sz="1200" b="1" dirty="0"/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9</a:t>
                      </a:r>
                      <a:r>
                        <a:rPr lang="en-US" sz="1200" dirty="0"/>
                        <a:t> (</a:t>
                      </a:r>
                      <a:r>
                        <a:rPr lang="ru-RU" sz="1200" dirty="0"/>
                        <a:t>7</a:t>
                      </a:r>
                      <a:r>
                        <a:rPr lang="en-US" sz="1200" dirty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1129</a:t>
                      </a:r>
                      <a:r>
                        <a:rPr lang="en-US" sz="1200" dirty="0"/>
                        <a:t> (</a:t>
                      </a:r>
                      <a:r>
                        <a:rPr lang="ru-RU" sz="1200" dirty="0"/>
                        <a:t>654</a:t>
                      </a:r>
                      <a:r>
                        <a:rPr lang="en-US" sz="1200" dirty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B050"/>
                          </a:solidFill>
                        </a:rPr>
                        <a:t>125</a:t>
                      </a:r>
                      <a:r>
                        <a:rPr lang="en-US" sz="1200" i="0" dirty="0">
                          <a:solidFill>
                            <a:srgbClr val="00B050"/>
                          </a:solidFill>
                        </a:rPr>
                        <a:t> (</a:t>
                      </a:r>
                      <a:r>
                        <a:rPr lang="ru-RU" sz="1200" i="0" dirty="0">
                          <a:solidFill>
                            <a:srgbClr val="00B050"/>
                          </a:solidFill>
                        </a:rPr>
                        <a:t>93</a:t>
                      </a:r>
                      <a:r>
                        <a:rPr lang="en-US" sz="1200" i="0" dirty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ru-RU" sz="1200" i="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B050"/>
                          </a:solidFill>
                        </a:rPr>
                        <a:t>+34,3%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en-US" sz="1200" b="1" dirty="0"/>
                        <a:t>B430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2</a:t>
                      </a:r>
                      <a:r>
                        <a:rPr lang="en-US" sz="1200" dirty="0"/>
                        <a:t> (</a:t>
                      </a:r>
                      <a:r>
                        <a:rPr lang="ru-RU" sz="1200" dirty="0"/>
                        <a:t>1</a:t>
                      </a:r>
                      <a:r>
                        <a:rPr lang="en-US" sz="1200" dirty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81</a:t>
                      </a:r>
                      <a:r>
                        <a:rPr lang="en-US" sz="1200" dirty="0"/>
                        <a:t> (</a:t>
                      </a:r>
                      <a:r>
                        <a:rPr lang="ru-RU" sz="1200" dirty="0"/>
                        <a:t>4</a:t>
                      </a:r>
                      <a:r>
                        <a:rPr lang="en-US" sz="1200" dirty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FF0000"/>
                          </a:solidFill>
                        </a:rPr>
                        <a:t>41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FF0000"/>
                          </a:solidFill>
                        </a:rPr>
                        <a:t>в 10,1 раз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en-US" sz="1200" b="1" dirty="0"/>
                        <a:t>R-44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55</a:t>
                      </a:r>
                      <a:r>
                        <a:rPr lang="en-US" sz="1200" dirty="0"/>
                        <a:t> (5</a:t>
                      </a:r>
                      <a:r>
                        <a:rPr lang="ru-RU" sz="1200" dirty="0"/>
                        <a:t>1</a:t>
                      </a:r>
                      <a:r>
                        <a:rPr lang="en-US" sz="1200" dirty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11655</a:t>
                      </a:r>
                      <a:r>
                        <a:rPr lang="en-US" sz="1200" dirty="0"/>
                        <a:t> (</a:t>
                      </a:r>
                      <a:r>
                        <a:rPr lang="ru-RU" sz="1200" dirty="0"/>
                        <a:t>17067</a:t>
                      </a:r>
                      <a:r>
                        <a:rPr lang="en-US" sz="1200" dirty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FF0000"/>
                          </a:solidFill>
                        </a:rPr>
                        <a:t>212</a:t>
                      </a:r>
                      <a:r>
                        <a:rPr lang="en-US" sz="1200" i="0" dirty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ru-RU" sz="1200" i="0" dirty="0">
                          <a:solidFill>
                            <a:srgbClr val="FF0000"/>
                          </a:solidFill>
                        </a:rPr>
                        <a:t>335</a:t>
                      </a:r>
                      <a:r>
                        <a:rPr lang="en-US" sz="1200" i="0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ru-RU" sz="1200" i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FF0000"/>
                          </a:solidFill>
                        </a:rPr>
                        <a:t>-36,7%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en-US" sz="1200" b="1" dirty="0"/>
                        <a:t>R-</a:t>
                      </a:r>
                      <a:r>
                        <a:rPr lang="ru-RU" sz="1200" b="1" dirty="0"/>
                        <a:t>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8</a:t>
                      </a:r>
                      <a:r>
                        <a:rPr lang="en-US" sz="1200" dirty="0"/>
                        <a:t> (6)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2618</a:t>
                      </a:r>
                      <a:r>
                        <a:rPr lang="en-US" sz="1200" dirty="0"/>
                        <a:t> (</a:t>
                      </a:r>
                      <a:r>
                        <a:rPr lang="ru-RU" sz="1200" dirty="0"/>
                        <a:t>1788</a:t>
                      </a:r>
                      <a:r>
                        <a:rPr lang="en-US" sz="1200" dirty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B050"/>
                          </a:solidFill>
                        </a:rPr>
                        <a:t>327</a:t>
                      </a:r>
                      <a:r>
                        <a:rPr lang="en-US" sz="1200" i="0" dirty="0">
                          <a:solidFill>
                            <a:srgbClr val="00B050"/>
                          </a:solidFill>
                        </a:rPr>
                        <a:t> (</a:t>
                      </a:r>
                      <a:r>
                        <a:rPr lang="ru-RU" sz="1200" i="0" dirty="0">
                          <a:solidFill>
                            <a:srgbClr val="00B050"/>
                          </a:solidFill>
                        </a:rPr>
                        <a:t>298</a:t>
                      </a:r>
                      <a:r>
                        <a:rPr lang="en-US" sz="1200" i="0" dirty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ru-RU" sz="1200" i="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B050"/>
                          </a:solidFill>
                        </a:rPr>
                        <a:t>+9,8%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00760" y="5600273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/>
              <a:t>Данные </a:t>
            </a:r>
            <a:r>
              <a:rPr lang="ru-RU" sz="1200" i="1" dirty="0" err="1"/>
              <a:t>ГосНИИ</a:t>
            </a:r>
            <a:r>
              <a:rPr lang="ru-RU" sz="1200" i="1" dirty="0"/>
              <a:t> ГА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V="1">
            <a:off x="0" y="0"/>
            <a:ext cx="9144000" cy="58578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Хорда 2"/>
          <p:cNvSpPr/>
          <p:nvPr/>
        </p:nvSpPr>
        <p:spPr>
          <a:xfrm flipH="1">
            <a:off x="-714364" y="357166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flipH="1">
            <a:off x="-714412" y="928670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Хорда 4"/>
          <p:cNvSpPr/>
          <p:nvPr/>
        </p:nvSpPr>
        <p:spPr>
          <a:xfrm flipH="1">
            <a:off x="-714412" y="1500174"/>
            <a:ext cx="1428760" cy="5357826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71470" y="357166"/>
            <a:ext cx="461665" cy="59293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Рынок вертолётов: реалии и перспективы		</a:t>
            </a:r>
            <a:r>
              <a:rPr lang="ru-RU" b="1" dirty="0">
                <a:solidFill>
                  <a:srgbClr val="FF0000"/>
                </a:solidFill>
              </a:rPr>
              <a:t>11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0525" y="6000768"/>
            <a:ext cx="1088929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8280" y="6357958"/>
            <a:ext cx="1620000" cy="17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142976" y="571480"/>
            <a:ext cx="7786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Поставки вертолётов иностранного производства 2009-2017 гг.</a:t>
            </a:r>
          </a:p>
          <a:p>
            <a:endParaRPr lang="ru-RU" sz="1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00760" y="5429264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/>
              <a:t>Данные АВИ</a:t>
            </a: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44A1C076-8337-421E-8A4B-6C5AA7B5FA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8711068"/>
              </p:ext>
            </p:extLst>
          </p:nvPr>
        </p:nvGraphicFramePr>
        <p:xfrm>
          <a:off x="971600" y="1268353"/>
          <a:ext cx="7200800" cy="4009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54969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V="1">
            <a:off x="0" y="0"/>
            <a:ext cx="9144000" cy="58578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Хорда 2"/>
          <p:cNvSpPr/>
          <p:nvPr/>
        </p:nvSpPr>
        <p:spPr>
          <a:xfrm flipH="1">
            <a:off x="-714364" y="357166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flipH="1">
            <a:off x="-714412" y="928670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Хорда 4"/>
          <p:cNvSpPr/>
          <p:nvPr/>
        </p:nvSpPr>
        <p:spPr>
          <a:xfrm flipH="1">
            <a:off x="-714412" y="1500174"/>
            <a:ext cx="1428760" cy="5357826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71470" y="357166"/>
            <a:ext cx="461665" cy="59293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Рынок вертолётов: реалии и перспективы		</a:t>
            </a:r>
            <a:r>
              <a:rPr lang="ru-RU" b="1" dirty="0">
                <a:solidFill>
                  <a:srgbClr val="FF0000"/>
                </a:solidFill>
              </a:rPr>
              <a:t>12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0525" y="6000768"/>
            <a:ext cx="1088929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8280" y="6357958"/>
            <a:ext cx="1620000" cy="17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142976" y="571480"/>
            <a:ext cx="7786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Поставки вертолётов иностранного производства накопительным итогом</a:t>
            </a:r>
          </a:p>
          <a:p>
            <a:endParaRPr lang="ru-RU" sz="1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00760" y="5429264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/>
              <a:t>Данные АВИ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A49419BB-7E79-42CC-8014-0C98E9DCFD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6317362"/>
              </p:ext>
            </p:extLst>
          </p:nvPr>
        </p:nvGraphicFramePr>
        <p:xfrm>
          <a:off x="971600" y="1268354"/>
          <a:ext cx="7200800" cy="3888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77687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V="1">
            <a:off x="0" y="0"/>
            <a:ext cx="9144000" cy="58578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Хорда 2"/>
          <p:cNvSpPr/>
          <p:nvPr/>
        </p:nvSpPr>
        <p:spPr>
          <a:xfrm flipH="1">
            <a:off x="-714364" y="357166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flipH="1">
            <a:off x="-714412" y="928670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Хорда 4"/>
          <p:cNvSpPr/>
          <p:nvPr/>
        </p:nvSpPr>
        <p:spPr>
          <a:xfrm flipH="1">
            <a:off x="-714412" y="1500174"/>
            <a:ext cx="1428760" cy="5357826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71470" y="357166"/>
            <a:ext cx="461665" cy="59293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Рынок вертолётов: реалии и перспективы		</a:t>
            </a:r>
            <a:r>
              <a:rPr lang="ru-RU" b="1" dirty="0">
                <a:solidFill>
                  <a:srgbClr val="FF0000"/>
                </a:solidFill>
              </a:rPr>
              <a:t>13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0525" y="6000768"/>
            <a:ext cx="1088929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8280" y="6357958"/>
            <a:ext cx="1620000" cy="17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142976" y="571480"/>
            <a:ext cx="8001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Потери вертолётов российского производства 2009-2017 гг.</a:t>
            </a:r>
          </a:p>
          <a:p>
            <a:endParaRPr lang="ru-RU" sz="1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00760" y="5373216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/>
              <a:t>В 2017 году число катастроф / аварий</a:t>
            </a:r>
          </a:p>
          <a:p>
            <a:pPr algn="r"/>
            <a:r>
              <a:rPr lang="ru-RU" sz="1200" i="1" dirty="0"/>
              <a:t>Данные МАК, АОПА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1224"/>
              </p:ext>
            </p:extLst>
          </p:nvPr>
        </p:nvGraphicFramePr>
        <p:xfrm>
          <a:off x="971600" y="1052736"/>
          <a:ext cx="7243701" cy="2280285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319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6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6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6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69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69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6909">
                  <a:extLst>
                    <a:ext uri="{9D8B030D-6E8A-4147-A177-3AD203B41FA5}">
                      <a16:colId xmlns:a16="http://schemas.microsoft.com/office/drawing/2014/main" val="3465835697"/>
                    </a:ext>
                  </a:extLst>
                </a:gridCol>
                <a:gridCol w="606909">
                  <a:extLst>
                    <a:ext uri="{9D8B030D-6E8A-4147-A177-3AD203B41FA5}">
                      <a16:colId xmlns:a16="http://schemas.microsoft.com/office/drawing/2014/main" val="1579427397"/>
                    </a:ext>
                  </a:extLst>
                </a:gridCol>
              </a:tblGrid>
              <a:tr h="253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 Тип ВС / 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2009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2010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2011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2012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2013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2014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2015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2016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2017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Ми-2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/ 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Ми-8Т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/ 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3</a:t>
                      </a:r>
                      <a:r>
                        <a:rPr lang="en-US" sz="1600" b="1" u="none" strike="noStrike" dirty="0">
                          <a:effectLst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Ми-8АМТ/МТВ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/ 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Ми-171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/ 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Ми-26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/ 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Ка-26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/ 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Ка-32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/ 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r>
                        <a:rPr lang="en-US" sz="1600" b="1" u="none" strike="noStrike" dirty="0">
                          <a:effectLst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/ 5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63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193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V="1">
            <a:off x="0" y="0"/>
            <a:ext cx="9144000" cy="58578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Хорда 2"/>
          <p:cNvSpPr/>
          <p:nvPr/>
        </p:nvSpPr>
        <p:spPr>
          <a:xfrm flipH="1">
            <a:off x="-714364" y="357166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flipH="1">
            <a:off x="-714412" y="928670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Хорда 4"/>
          <p:cNvSpPr/>
          <p:nvPr/>
        </p:nvSpPr>
        <p:spPr>
          <a:xfrm flipH="1">
            <a:off x="-714412" y="1500174"/>
            <a:ext cx="1428760" cy="5357826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71470" y="357166"/>
            <a:ext cx="461665" cy="59293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Рынок вертолётов: реалии и перспективы		</a:t>
            </a:r>
            <a:r>
              <a:rPr lang="ru-RU" b="1" dirty="0">
                <a:solidFill>
                  <a:srgbClr val="FF0000"/>
                </a:solidFill>
              </a:rPr>
              <a:t>14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0525" y="6000768"/>
            <a:ext cx="1088929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8280" y="6357958"/>
            <a:ext cx="1620000" cy="17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142976" y="571480"/>
            <a:ext cx="8001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Потери вертолётов иностранного производства 2009-2017 гг.</a:t>
            </a:r>
          </a:p>
          <a:p>
            <a:endParaRPr lang="ru-RU" sz="1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369716"/>
              </p:ext>
            </p:extLst>
          </p:nvPr>
        </p:nvGraphicFramePr>
        <p:xfrm>
          <a:off x="971600" y="1052736"/>
          <a:ext cx="7243701" cy="3293745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319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6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6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6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69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69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6909">
                  <a:extLst>
                    <a:ext uri="{9D8B030D-6E8A-4147-A177-3AD203B41FA5}">
                      <a16:colId xmlns:a16="http://schemas.microsoft.com/office/drawing/2014/main" val="1852224489"/>
                    </a:ext>
                  </a:extLst>
                </a:gridCol>
                <a:gridCol w="606909">
                  <a:extLst>
                    <a:ext uri="{9D8B030D-6E8A-4147-A177-3AD203B41FA5}">
                      <a16:colId xmlns:a16="http://schemas.microsoft.com/office/drawing/2014/main" val="1579427397"/>
                    </a:ext>
                  </a:extLst>
                </a:gridCol>
              </a:tblGrid>
              <a:tr h="2074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 Тип ВС / 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2009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2010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2011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2012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2013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2014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2015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2016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2017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R-44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/2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3</a:t>
                      </a:r>
                      <a:r>
                        <a:rPr lang="ru-RU" sz="1600" b="1" u="none" strike="noStrike" dirty="0">
                          <a:effectLst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R-66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/ 0</a:t>
                      </a: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r>
                        <a:rPr lang="ru-RU" sz="1600" b="1" u="none" strike="noStrike" dirty="0">
                          <a:effectLst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AS-350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/ 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AS-355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AW119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AW109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Bell-206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/ 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1464851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Bell-407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/ 0</a:t>
                      </a: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7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Bell-429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EC-120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/ 0</a:t>
                      </a: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618243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EC-130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115325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/ 2</a:t>
                      </a: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1896475-1328-4F9D-9C1B-B4B7DA6A0C07}"/>
              </a:ext>
            </a:extLst>
          </p:cNvPr>
          <p:cNvSpPr txBox="1"/>
          <p:nvPr/>
        </p:nvSpPr>
        <p:spPr>
          <a:xfrm>
            <a:off x="6000760" y="5373216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/>
              <a:t>В 2017 году число катастроф / аварий</a:t>
            </a:r>
          </a:p>
          <a:p>
            <a:pPr algn="r"/>
            <a:r>
              <a:rPr lang="ru-RU" sz="1200" i="1" dirty="0"/>
              <a:t>Данные МАК, АОПА</a:t>
            </a:r>
          </a:p>
        </p:txBody>
      </p:sp>
    </p:spTree>
    <p:extLst>
      <p:ext uri="{BB962C8B-B14F-4D97-AF65-F5344CB8AC3E}">
        <p14:creationId xmlns:p14="http://schemas.microsoft.com/office/powerpoint/2010/main" val="2389081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V="1">
            <a:off x="0" y="0"/>
            <a:ext cx="9144000" cy="58578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Хорда 2"/>
          <p:cNvSpPr/>
          <p:nvPr/>
        </p:nvSpPr>
        <p:spPr>
          <a:xfrm flipH="1">
            <a:off x="-714364" y="357166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flipH="1">
            <a:off x="-714412" y="928670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Хорда 4"/>
          <p:cNvSpPr/>
          <p:nvPr/>
        </p:nvSpPr>
        <p:spPr>
          <a:xfrm flipH="1">
            <a:off x="-714412" y="1500174"/>
            <a:ext cx="1428760" cy="5357826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71470" y="357166"/>
            <a:ext cx="461665" cy="59293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Рынок вертолётов: реалии и перспективы		</a:t>
            </a:r>
            <a:r>
              <a:rPr lang="ru-RU" b="1" dirty="0">
                <a:solidFill>
                  <a:srgbClr val="FF0000"/>
                </a:solidFill>
              </a:rPr>
              <a:t>15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0525" y="6000768"/>
            <a:ext cx="1088929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8280" y="6357958"/>
            <a:ext cx="1620000" cy="17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142976" y="188640"/>
            <a:ext cx="7786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Сертифицированные вертолёты иностранного производства:</a:t>
            </a:r>
          </a:p>
          <a:p>
            <a:endParaRPr lang="ru-RU" sz="1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130989"/>
              </p:ext>
            </p:extLst>
          </p:nvPr>
        </p:nvGraphicFramePr>
        <p:xfrm>
          <a:off x="928660" y="617268"/>
          <a:ext cx="6523659" cy="4894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3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Тип ВС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Сертификат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 выдачи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Разработчик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W-3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17-В-3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17.12.92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WSK PZL </a:t>
                      </a: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Swidnik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 105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82-105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09.12.95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Eurocopter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ВК-117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94-ВК117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04.03.96</a:t>
                      </a:r>
                      <a:endParaRPr lang="ru-RU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Eurocopter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AS350 / ЕС130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107-AS-350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14.06.96 / 12.10.06</a:t>
                      </a:r>
                      <a:endParaRPr lang="ru-RU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Eurocopter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AS332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110-332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05.12.96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Eurocopter</a:t>
                      </a:r>
                      <a:endParaRPr lang="ru-RU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АS-355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112-355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06.12.96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Eurocopter</a:t>
                      </a:r>
                      <a:endParaRPr lang="ru-RU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Agusta</a:t>
                      </a: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A109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CT170-A109E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24.05.99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Agusta</a:t>
                      </a: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S.p.A</a:t>
                      </a:r>
                      <a:r>
                        <a:rPr lang="en-US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Bell</a:t>
                      </a: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407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CT171-BELL407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24.05.99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Bell</a:t>
                      </a: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Helicopter</a:t>
                      </a: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Textron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Robinson</a:t>
                      </a: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R-44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СТ206-R44</a:t>
                      </a:r>
                      <a:endParaRPr lang="ru-RU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28.01.02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Robinson</a:t>
                      </a: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Helicopter</a:t>
                      </a: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Company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Bell</a:t>
                      </a: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430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CT239-Bell 430</a:t>
                      </a:r>
                      <a:endParaRPr lang="ru-RU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07.07.05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Bell</a:t>
                      </a: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Helicopter</a:t>
                      </a: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Textron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Bell</a:t>
                      </a: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206B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CT240-Bell 206B</a:t>
                      </a:r>
                      <a:endParaRPr lang="ru-RU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07.07.05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Bell</a:t>
                      </a: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Helicopter</a:t>
                      </a: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Textron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PZL-SW-4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CT243-PZL-SW-4</a:t>
                      </a:r>
                      <a:endParaRPr lang="ru-RU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29.07.05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PZL-Swidnik</a:t>
                      </a: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S.A.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Robinson</a:t>
                      </a: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R22BETA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СТ252- R22BETA</a:t>
                      </a:r>
                      <a:endParaRPr lang="ru-RU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02.11.05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Robinson</a:t>
                      </a: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Helicopter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Bell</a:t>
                      </a: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427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СТ255-Bell 427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02.06.06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Bell</a:t>
                      </a: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Helicopter</a:t>
                      </a: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Textron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Eurocopter EC120B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CT258-EC120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12.10.06</a:t>
                      </a:r>
                      <a:endParaRPr lang="ru-RU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Eurocopter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Eurocopter EC135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CT263-EC135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27.06.07</a:t>
                      </a:r>
                      <a:endParaRPr lang="ru-RU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Eurocopter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MD900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CT284-MD900</a:t>
                      </a:r>
                      <a:endParaRPr lang="ru-RU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21.11.08</a:t>
                      </a:r>
                      <a:endParaRPr lang="ru-RU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MD </a:t>
                      </a: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Helicopters</a:t>
                      </a: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Eurocopter EC155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CT304-EC155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01.10.09</a:t>
                      </a:r>
                      <a:endParaRPr lang="ru-RU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Eurocopter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Agusta</a:t>
                      </a: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A119</a:t>
                      </a:r>
                      <a:endParaRPr lang="ru-RU" sz="9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CT316-AW119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25.06.10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Agusta</a:t>
                      </a: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S.p.A</a:t>
                      </a:r>
                      <a:r>
                        <a:rPr lang="en-US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Agusta</a:t>
                      </a: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A139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CT318-AW139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</a:t>
                      </a:r>
                      <a:r>
                        <a:rPr lang="ru-RU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r>
                        <a:rPr lang="en-U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r>
                        <a:rPr lang="ru-RU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r>
                        <a:rPr lang="en-U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Agusta</a:t>
                      </a: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S.p.A</a:t>
                      </a:r>
                      <a:r>
                        <a:rPr lang="en-US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Bell 429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CT325-Bell429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04.07.11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Bell</a:t>
                      </a: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Helicopter</a:t>
                      </a: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Textron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Robinson</a:t>
                      </a: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R-66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СТ337-</a:t>
                      </a:r>
                      <a:r>
                        <a:rPr lang="en-U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R66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18.03.13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Robinson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Airbus Helicopters H175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СТ3</a:t>
                      </a:r>
                      <a:r>
                        <a:rPr lang="en-U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48</a:t>
                      </a:r>
                      <a:r>
                        <a:rPr lang="ru-RU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en-U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175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06.02.15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Airbus Helicopters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Agusta A</a:t>
                      </a:r>
                      <a:r>
                        <a:rPr lang="en-US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</a:t>
                      </a: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lang="en-US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СТ3</a:t>
                      </a:r>
                      <a:r>
                        <a:rPr lang="en-U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54</a:t>
                      </a:r>
                      <a:r>
                        <a:rPr lang="ru-RU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en-U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AW189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04.08.15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Agusta </a:t>
                      </a:r>
                      <a:r>
                        <a:rPr lang="en-US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S.p.A.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758362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Eurocopter EC</a:t>
                      </a:r>
                      <a:r>
                        <a:rPr lang="en-US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СТ3</a:t>
                      </a:r>
                      <a:r>
                        <a:rPr lang="en-U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59</a:t>
                      </a:r>
                      <a:r>
                        <a:rPr lang="ru-RU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en-U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225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26.11.15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Airbus Helicopters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6697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S-92A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СТ3</a:t>
                      </a:r>
                      <a:r>
                        <a:rPr lang="en-U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64</a:t>
                      </a:r>
                      <a:r>
                        <a:rPr lang="ru-RU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en-U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S-92A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30.03.17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Sikorsky </a:t>
                      </a:r>
                      <a:r>
                        <a:rPr lang="en-US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Aircraft Corporation</a:t>
                      </a:r>
                      <a:endParaRPr lang="ru-RU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7743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00760" y="5384249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/>
              <a:t>Данные АР МАК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V="1">
            <a:off x="0" y="0"/>
            <a:ext cx="9144000" cy="58578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Хорда 2"/>
          <p:cNvSpPr/>
          <p:nvPr/>
        </p:nvSpPr>
        <p:spPr>
          <a:xfrm flipH="1">
            <a:off x="-714364" y="357166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flipH="1">
            <a:off x="-714412" y="928670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Хорда 4"/>
          <p:cNvSpPr/>
          <p:nvPr/>
        </p:nvSpPr>
        <p:spPr>
          <a:xfrm flipH="1">
            <a:off x="-714412" y="1500174"/>
            <a:ext cx="1428760" cy="5357826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71470" y="357166"/>
            <a:ext cx="461665" cy="59293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Рынок вертолётов: реалии и перспективы		</a:t>
            </a:r>
            <a:r>
              <a:rPr lang="ru-RU" b="1" dirty="0">
                <a:solidFill>
                  <a:srgbClr val="FF0000"/>
                </a:solidFill>
              </a:rPr>
              <a:t>16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0525" y="6000768"/>
            <a:ext cx="1088929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8280" y="6357958"/>
            <a:ext cx="1620000" cy="17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142976" y="571480"/>
            <a:ext cx="7786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Выводы</a:t>
            </a:r>
            <a:endParaRPr lang="ru-RU" sz="1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1538" y="1071546"/>
            <a:ext cx="778674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Российский рынок вертолётной техники оживает после длительной стагнации. Поставки вертолётов иностранного производства увеличились по сравнению с 2016 годом незначительно, в то время как авиатехника производства холдинга «Вертолёты России» демонстрирует высокую востребованность благодаря запуску инструментов государственной поддержки продаж и реализации приоритетного проекта по санавиации. При этом пока не отмечено признаков роста интенсивности эксплуатации авиатехники.</a:t>
            </a:r>
          </a:p>
          <a:p>
            <a:pPr algn="just"/>
            <a:endParaRPr lang="ru-RU" sz="11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выделить ключевые тенденции: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впервые за время проведения конференции поставки новых вертолётов Ми-8МТВ / АМТ, а также «Ансат» перекрыли убытие возрастной техники Ми-8Т и Ми-2. Реестровая численность вертолётов российского и советского производства перестала сокращаться;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поставки вертолётов </a:t>
            </a:r>
            <a:r>
              <a:rPr lang="en-US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Robinson</a:t>
            </a:r>
            <a:r>
              <a:rPr lang="ru-RU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продолжают восстанавливаться после провала 2015 года, газотурбинные </a:t>
            </a:r>
            <a:r>
              <a:rPr lang="en-US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R-66</a:t>
            </a:r>
            <a:r>
              <a:rPr lang="ru-RU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по-прежнему более востребованы, чем поршневые </a:t>
            </a:r>
            <a:r>
              <a:rPr lang="en-US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R-</a:t>
            </a:r>
            <a:r>
              <a:rPr lang="ru-RU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поставки газотурбинных вертолётов производства </a:t>
            </a:r>
            <a:r>
              <a:rPr lang="en-US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Leonardo</a:t>
            </a:r>
            <a:r>
              <a:rPr lang="ru-RU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(ex-</a:t>
            </a:r>
            <a:r>
              <a:rPr lang="en-US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AgustaWestland</a:t>
            </a:r>
            <a:r>
              <a:rPr lang="en-US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Bell</a:t>
            </a:r>
            <a:r>
              <a:rPr lang="ru-RU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 преодолели порога в 10 машин, несколько выше поставки лидера предыдущих лет – </a:t>
            </a:r>
            <a:r>
              <a:rPr lang="en-US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Airbus Helicopters</a:t>
            </a:r>
            <a:r>
              <a:rPr lang="ru-RU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производственного налёта в 2017 году носило точечный, а не системный характер;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аварий и катастроф в 2017 году незначительно сократилось по сравнению с 2016 годом.</a:t>
            </a:r>
          </a:p>
          <a:p>
            <a:pPr algn="just"/>
            <a:endParaRPr lang="ru-RU" sz="11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о закупке вертолётов для санавиации в 2017 и 2018 годах радикально изменило картину рынка. Поставки гражданских вертолётов исчисляется десятками, при этом на 2018 год законтрактован ещё больший объем </a:t>
            </a:r>
            <a:endParaRPr lang="en-US" sz="11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1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начале 2017 года МАК сертифицировал вертолёт </a:t>
            </a:r>
            <a:r>
              <a:rPr lang="en-US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S-92A</a:t>
            </a:r>
            <a:r>
              <a:rPr lang="ru-RU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Авиарегистр</a:t>
            </a:r>
            <a:r>
              <a:rPr lang="ru-RU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сертификатов типа на иностранную авиатехнику не выдавал.</a:t>
            </a:r>
          </a:p>
        </p:txBody>
      </p:sp>
    </p:spTree>
    <p:extLst>
      <p:ext uri="{BB962C8B-B14F-4D97-AF65-F5344CB8AC3E}">
        <p14:creationId xmlns:p14="http://schemas.microsoft.com/office/powerpoint/2010/main" val="3645283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V="1">
            <a:off x="0" y="0"/>
            <a:ext cx="9144000" cy="58578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Хорда 2"/>
          <p:cNvSpPr/>
          <p:nvPr/>
        </p:nvSpPr>
        <p:spPr>
          <a:xfrm flipH="1">
            <a:off x="-714364" y="357166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flipH="1">
            <a:off x="-714412" y="928670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Хорда 4"/>
          <p:cNvSpPr/>
          <p:nvPr/>
        </p:nvSpPr>
        <p:spPr>
          <a:xfrm flipH="1">
            <a:off x="-714412" y="1500174"/>
            <a:ext cx="1428760" cy="5357826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71470" y="357166"/>
            <a:ext cx="461665" cy="59293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Рынок вертолётов: реалии и перспективы		</a:t>
            </a:r>
            <a:r>
              <a:rPr lang="ru-RU" b="1" dirty="0">
                <a:solidFill>
                  <a:srgbClr val="FF0000"/>
                </a:solidFill>
              </a:rPr>
              <a:t>17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0525" y="6000768"/>
            <a:ext cx="1088929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8280" y="6357958"/>
            <a:ext cx="1620000" cy="17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857278" y="642918"/>
            <a:ext cx="792956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chemeClr val="accent1"/>
                </a:solidFill>
              </a:rPr>
              <a:t>Приглашение к дискуссии</a:t>
            </a:r>
            <a:endParaRPr lang="ru-RU" sz="1600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78" y="1916832"/>
            <a:ext cx="40027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1"/>
                </a:solidFill>
              </a:rPr>
              <a:t>Председатель Правления</a:t>
            </a:r>
          </a:p>
          <a:p>
            <a:pPr>
              <a:defRPr/>
            </a:pPr>
            <a:r>
              <a:rPr lang="ru-RU" dirty="0">
                <a:solidFill>
                  <a:schemeClr val="accent1"/>
                </a:solidFill>
              </a:rPr>
              <a:t>Ассоциации вертолетной  индустрии</a:t>
            </a:r>
          </a:p>
          <a:p>
            <a:pPr>
              <a:defRPr/>
            </a:pPr>
            <a:endParaRPr lang="ru-RU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chemeClr val="accent1"/>
                </a:solidFill>
              </a:rPr>
              <a:t>КАЗАЧКОВ МИХАИЛ</a:t>
            </a:r>
            <a:endParaRPr lang="en-US" b="1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ru-RU" dirty="0">
                <a:solidFill>
                  <a:schemeClr val="accent1"/>
                </a:solidFill>
              </a:rPr>
              <a:t>Т. +7 (495) 958-94-90</a:t>
            </a:r>
          </a:p>
          <a:p>
            <a:pPr>
              <a:defRPr/>
            </a:pPr>
            <a:r>
              <a:rPr lang="ru-RU" dirty="0">
                <a:solidFill>
                  <a:schemeClr val="accent1"/>
                </a:solidFill>
              </a:rPr>
              <a:t>Ф. </a:t>
            </a:r>
            <a:r>
              <a:rPr lang="en-US" dirty="0">
                <a:solidFill>
                  <a:schemeClr val="accent1"/>
                </a:solidFill>
              </a:rPr>
              <a:t>+7 (</a:t>
            </a:r>
            <a:r>
              <a:rPr lang="ru-RU" dirty="0">
                <a:solidFill>
                  <a:schemeClr val="accent1"/>
                </a:solidFill>
              </a:rPr>
              <a:t>495</a:t>
            </a:r>
            <a:r>
              <a:rPr lang="en-US" dirty="0">
                <a:solidFill>
                  <a:schemeClr val="accent1"/>
                </a:solidFill>
              </a:rPr>
              <a:t>) </a:t>
            </a:r>
            <a:r>
              <a:rPr lang="ru-RU" dirty="0">
                <a:solidFill>
                  <a:schemeClr val="accent1"/>
                </a:solidFill>
              </a:rPr>
              <a:t>958-94-94</a:t>
            </a:r>
          </a:p>
          <a:p>
            <a:pPr>
              <a:defRPr/>
            </a:pPr>
            <a:r>
              <a:rPr lang="en-US" dirty="0">
                <a:solidFill>
                  <a:schemeClr val="accent1"/>
                </a:solidFill>
              </a:rPr>
              <a:t>info@helisystems.ru</a:t>
            </a:r>
            <a:endParaRPr lang="ru-RU" dirty="0">
              <a:solidFill>
                <a:schemeClr val="accent1"/>
              </a:solidFill>
            </a:endParaRP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931502" y="1916828"/>
            <a:ext cx="36729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1"/>
                </a:solidFill>
              </a:rPr>
              <a:t>Исполнительный директор</a:t>
            </a:r>
          </a:p>
          <a:p>
            <a:pPr>
              <a:defRPr/>
            </a:pPr>
            <a:r>
              <a:rPr lang="ru-RU" dirty="0">
                <a:solidFill>
                  <a:schemeClr val="accent1"/>
                </a:solidFill>
              </a:rPr>
              <a:t>Отраслевого агентства "</a:t>
            </a:r>
            <a:r>
              <a:rPr lang="ru-RU" dirty="0" err="1">
                <a:solidFill>
                  <a:schemeClr val="accent1"/>
                </a:solidFill>
              </a:rPr>
              <a:t>АвиаПорт</a:t>
            </a:r>
            <a:r>
              <a:rPr lang="ru-RU" dirty="0">
                <a:solidFill>
                  <a:schemeClr val="accent1"/>
                </a:solidFill>
              </a:rPr>
              <a:t>"</a:t>
            </a:r>
          </a:p>
          <a:p>
            <a:pPr>
              <a:defRPr/>
            </a:pPr>
            <a:endParaRPr lang="ru-RU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chemeClr val="accent1"/>
                </a:solidFill>
              </a:rPr>
              <a:t>ПАНТЕЛЕЕВ ОЛЕГ</a:t>
            </a:r>
            <a:endParaRPr lang="en-US" b="1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ru-RU" dirty="0">
                <a:solidFill>
                  <a:schemeClr val="accent1"/>
                </a:solidFill>
              </a:rPr>
              <a:t>Т. +7 (495) 755-57-59</a:t>
            </a:r>
          </a:p>
          <a:p>
            <a:pPr>
              <a:defRPr/>
            </a:pPr>
            <a:r>
              <a:rPr lang="en-US" dirty="0">
                <a:solidFill>
                  <a:schemeClr val="accent1"/>
                </a:solidFill>
              </a:rPr>
              <a:t>editor@aviaport.ru</a:t>
            </a:r>
            <a:endParaRPr lang="ru-RU" dirty="0">
              <a:solidFill>
                <a:schemeClr val="accent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0" y="0"/>
            <a:ext cx="9144000" cy="58578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" name="Хорда 4"/>
          <p:cNvSpPr/>
          <p:nvPr/>
        </p:nvSpPr>
        <p:spPr>
          <a:xfrm flipH="1">
            <a:off x="-714364" y="357166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Хорда 5"/>
          <p:cNvSpPr/>
          <p:nvPr/>
        </p:nvSpPr>
        <p:spPr>
          <a:xfrm flipH="1">
            <a:off x="-714412" y="928670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Хорда 6"/>
          <p:cNvSpPr/>
          <p:nvPr/>
        </p:nvSpPr>
        <p:spPr>
          <a:xfrm flipH="1">
            <a:off x="-714412" y="1500174"/>
            <a:ext cx="1428760" cy="5357826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-71470" y="357166"/>
            <a:ext cx="461665" cy="59293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Рынок вертолётов: реалии и перспективы		</a:t>
            </a:r>
            <a:r>
              <a:rPr lang="ru-RU" b="1" dirty="0">
                <a:solidFill>
                  <a:srgbClr val="FF0000"/>
                </a:solidFill>
              </a:rPr>
              <a:t>2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0525" y="6000768"/>
            <a:ext cx="1088929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8280" y="6357958"/>
            <a:ext cx="1620000" cy="17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1142976" y="500042"/>
            <a:ext cx="4500594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Цель мероприятия:</a:t>
            </a:r>
          </a:p>
          <a:p>
            <a:r>
              <a:rPr lang="ru-RU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Конференция "Рынок вертолётов: реалии и перспективы" ставит перед собой цель отслеживать параметры российского вертолётного рынка, а также выявлять корреляцию с параметрами мирового рынка</a:t>
            </a:r>
            <a:endParaRPr lang="ru-RU" sz="15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2976" y="2071678"/>
            <a:ext cx="778674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Содержание презентации:</a:t>
            </a:r>
          </a:p>
          <a:p>
            <a:pPr>
              <a:buFont typeface="Arial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Постановка задачи</a:t>
            </a:r>
          </a:p>
          <a:p>
            <a:pPr>
              <a:buFont typeface="Arial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Численность вертолётного парка РФ</a:t>
            </a:r>
          </a:p>
          <a:p>
            <a:pPr lvl="1">
              <a:buFont typeface="Courier New" pitchFamily="49" charset="0"/>
              <a:buChar char="o"/>
            </a:pPr>
            <a:r>
              <a:rPr lang="ru-RU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Вертолёты отечественного производства</a:t>
            </a:r>
          </a:p>
          <a:p>
            <a:pPr lvl="1">
              <a:buFont typeface="Courier New" pitchFamily="49" charset="0"/>
              <a:buChar char="o"/>
            </a:pPr>
            <a:r>
              <a:rPr lang="ru-RU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Вертолёты зарубежного производства</a:t>
            </a:r>
          </a:p>
          <a:p>
            <a:pPr>
              <a:buFont typeface="Arial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Поставки вертолётов иностранного производства</a:t>
            </a:r>
          </a:p>
          <a:p>
            <a:pPr>
              <a:buFont typeface="Arial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Выбытие парка в результате </a:t>
            </a:r>
            <a:r>
              <a:rPr lang="ru-RU" sz="15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авиапроисшествий</a:t>
            </a:r>
            <a:endParaRPr lang="ru-RU" sz="15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50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Интенсивность </a:t>
            </a:r>
            <a:r>
              <a:rPr lang="ru-RU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эксплуатации</a:t>
            </a:r>
            <a:endParaRPr lang="en-US" sz="15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ru-RU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Вертолёты отечественного производства</a:t>
            </a:r>
          </a:p>
          <a:p>
            <a:pPr lvl="1">
              <a:buFont typeface="Courier New" pitchFamily="49" charset="0"/>
              <a:buChar char="o"/>
            </a:pPr>
            <a:r>
              <a:rPr lang="ru-RU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Вертолёты зарубежного производства</a:t>
            </a:r>
          </a:p>
          <a:p>
            <a:pPr>
              <a:buFont typeface="Arial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Сертифицированные вертолёты</a:t>
            </a:r>
            <a:r>
              <a:rPr lang="en-US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зарубежного производства</a:t>
            </a:r>
          </a:p>
          <a:p>
            <a:pPr>
              <a:buFont typeface="Arial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Выводы</a:t>
            </a:r>
          </a:p>
          <a:p>
            <a:pPr>
              <a:buFont typeface="Arial" pitchFamily="34" charset="0"/>
              <a:buChar char="•"/>
            </a:pPr>
            <a:r>
              <a:rPr lang="en-US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Приглашение к дискуссии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8" t="59805" r="50000" b="9381"/>
          <a:stretch/>
        </p:blipFill>
        <p:spPr>
          <a:xfrm>
            <a:off x="5998983" y="1176448"/>
            <a:ext cx="2984834" cy="11129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0" y="0"/>
            <a:ext cx="9144000" cy="58578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" name="Хорда 4"/>
          <p:cNvSpPr/>
          <p:nvPr/>
        </p:nvSpPr>
        <p:spPr>
          <a:xfrm flipH="1">
            <a:off x="-714364" y="357166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Хорда 5"/>
          <p:cNvSpPr/>
          <p:nvPr/>
        </p:nvSpPr>
        <p:spPr>
          <a:xfrm flipH="1">
            <a:off x="-714412" y="928670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Хорда 6"/>
          <p:cNvSpPr/>
          <p:nvPr/>
        </p:nvSpPr>
        <p:spPr>
          <a:xfrm flipH="1">
            <a:off x="-714412" y="1500174"/>
            <a:ext cx="1428760" cy="5357826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-71470" y="357166"/>
            <a:ext cx="461665" cy="59293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Рынок вертолётов: реалии и перспективы		</a:t>
            </a:r>
            <a:r>
              <a:rPr lang="ru-RU" b="1" dirty="0">
                <a:solidFill>
                  <a:srgbClr val="FF0000"/>
                </a:solidFill>
              </a:rPr>
              <a:t>3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0525" y="6000768"/>
            <a:ext cx="1088929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8280" y="6357958"/>
            <a:ext cx="1620000" cy="17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1142976" y="571480"/>
            <a:ext cx="478634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Постановка задачи:</a:t>
            </a:r>
          </a:p>
          <a:p>
            <a:r>
              <a:rPr lang="ru-RU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Для осуществления эффективной маркетинговой политики производителям вертолётной техники и комплектующих, операторам сервисных услуг необходимо иметь достоверные сведения о численности, составе, лётной годности, интенсивности эксплуатации и других параметрах  парка вертолётов.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2976" y="2528541"/>
            <a:ext cx="664373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Исследование состоит из трёх основных частей:</a:t>
            </a:r>
          </a:p>
          <a:p>
            <a:pPr lvl="1">
              <a:buFont typeface="Arial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анализ сведений о реестровой численности парка ВС;</a:t>
            </a:r>
          </a:p>
          <a:p>
            <a:pPr lvl="1">
              <a:buFont typeface="Arial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анализ сведений о структуре парка ВС;</a:t>
            </a:r>
          </a:p>
          <a:p>
            <a:pPr lvl="1">
              <a:buFont typeface="Arial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анализ сведений об интенсивности эксплуатации авиатехники.</a:t>
            </a:r>
          </a:p>
          <a:p>
            <a:endParaRPr lang="ru-RU" sz="15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Источниками информации являются сведения:</a:t>
            </a:r>
          </a:p>
          <a:p>
            <a:pPr lvl="1">
              <a:buFont typeface="Arial" pitchFamily="34" charset="0"/>
              <a:buChar char="•"/>
            </a:pPr>
            <a:r>
              <a:rPr lang="en-US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Минпромторга</a:t>
            </a:r>
            <a:r>
              <a:rPr lang="ru-RU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России</a:t>
            </a:r>
            <a:endParaRPr lang="en-US" sz="15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Росавиации (реестр ВС);</a:t>
            </a:r>
          </a:p>
          <a:p>
            <a:pPr lvl="1">
              <a:buFont typeface="Arial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ГосНИИ ГА (налёт часов, реестр ВС, лётная годность);</a:t>
            </a:r>
          </a:p>
          <a:p>
            <a:pPr lvl="1">
              <a:buFont typeface="Arial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производителей и дилеров;</a:t>
            </a:r>
          </a:p>
          <a:p>
            <a:pPr lvl="1">
              <a:buFont typeface="Arial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эксплуатантов.</a:t>
            </a:r>
            <a:endParaRPr lang="ru-RU" sz="15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7" t="8538" r="427" b="25406"/>
          <a:stretch/>
        </p:blipFill>
        <p:spPr>
          <a:xfrm>
            <a:off x="6000792" y="1010989"/>
            <a:ext cx="2878255" cy="126751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0" y="0"/>
            <a:ext cx="9144000" cy="58578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" name="Хорда 4"/>
          <p:cNvSpPr/>
          <p:nvPr/>
        </p:nvSpPr>
        <p:spPr>
          <a:xfrm flipH="1">
            <a:off x="-714364" y="357166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Хорда 5"/>
          <p:cNvSpPr/>
          <p:nvPr/>
        </p:nvSpPr>
        <p:spPr>
          <a:xfrm flipH="1">
            <a:off x="-714412" y="928670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Хорда 6"/>
          <p:cNvSpPr/>
          <p:nvPr/>
        </p:nvSpPr>
        <p:spPr>
          <a:xfrm flipH="1">
            <a:off x="-714412" y="1500174"/>
            <a:ext cx="1428760" cy="5357826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-71470" y="357166"/>
            <a:ext cx="461665" cy="59293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Рынок вертолётов: реалии и перспективы		</a:t>
            </a:r>
            <a:r>
              <a:rPr lang="en-US" b="1" dirty="0">
                <a:solidFill>
                  <a:srgbClr val="FF0000"/>
                </a:solidFill>
              </a:rPr>
              <a:t>4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0525" y="6000768"/>
            <a:ext cx="1088929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8280" y="6357958"/>
            <a:ext cx="1620000" cy="17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976246" y="571480"/>
            <a:ext cx="78820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Численность парка РФ: вертолёты отечественного производства в реестре</a:t>
            </a:r>
          </a:p>
          <a:p>
            <a:endParaRPr lang="en-US" sz="1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752070"/>
              </p:ext>
            </p:extLst>
          </p:nvPr>
        </p:nvGraphicFramePr>
        <p:xfrm>
          <a:off x="968296" y="3408411"/>
          <a:ext cx="40323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Тип ВС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/>
                        <a:t>Ка-226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/>
                        <a:t>Ка-26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/>
                        <a:t>Ка-32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/>
                        <a:t>Итого "</a:t>
                      </a:r>
                      <a:r>
                        <a:rPr lang="ru-RU" sz="1200" baseline="0" dirty="0" err="1"/>
                        <a:t>Ка</a:t>
                      </a:r>
                      <a:r>
                        <a:rPr lang="ru-RU" sz="1200" baseline="0" dirty="0"/>
                        <a:t>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200" dirty="0"/>
                        <a:t>В реестре 2017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98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200" dirty="0"/>
                        <a:t>В реестре 2016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107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В реестре 20</a:t>
                      </a:r>
                      <a:r>
                        <a:rPr lang="en-US" sz="1200" dirty="0"/>
                        <a:t>1</a:t>
                      </a:r>
                      <a:r>
                        <a:rPr lang="ru-RU" sz="1200" dirty="0"/>
                        <a:t>5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107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∆ 2017/2016 гг.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</a:rPr>
                        <a:t>-7</a:t>
                      </a:r>
                      <a:endParaRPr lang="ru-RU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</a:rPr>
                        <a:t>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</a:rPr>
                        <a:t>-9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219067"/>
              </p:ext>
            </p:extLst>
          </p:nvPr>
        </p:nvGraphicFramePr>
        <p:xfrm>
          <a:off x="971550" y="1257300"/>
          <a:ext cx="7886729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40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96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823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Тип ВС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Ми-2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Ми-8Т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Ми-8МТВ-1</a:t>
                      </a:r>
                    </a:p>
                    <a:p>
                      <a:pPr algn="ctr"/>
                      <a:r>
                        <a:rPr lang="ru-RU" sz="1200" dirty="0"/>
                        <a:t>Ми-8АМТ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Ми-171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Ми-172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Ми-26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Итого</a:t>
                      </a:r>
                      <a:r>
                        <a:rPr lang="ru-RU" sz="1200" baseline="0" dirty="0"/>
                        <a:t> "Ми" *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200" dirty="0"/>
                        <a:t>В реестре 2017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862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1726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В реестре 2016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873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1710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В реестре 20</a:t>
                      </a:r>
                      <a:r>
                        <a:rPr lang="en-US" sz="1200" dirty="0"/>
                        <a:t>1</a:t>
                      </a:r>
                      <a:r>
                        <a:rPr lang="ru-RU" sz="1200" dirty="0"/>
                        <a:t>5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887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1721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/>
                        <a:t>∆ 2017/20</a:t>
                      </a:r>
                      <a:r>
                        <a:rPr lang="en-US" sz="1200" b="1" dirty="0"/>
                        <a:t>1</a:t>
                      </a:r>
                      <a:r>
                        <a:rPr lang="ru-RU" sz="1200" b="1" dirty="0"/>
                        <a:t>6 гг.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FF0000"/>
                          </a:solidFill>
                        </a:rPr>
                        <a:t>-5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FF0000"/>
                          </a:solidFill>
                        </a:rPr>
                        <a:t>-11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B050"/>
                          </a:solidFill>
                        </a:rPr>
                        <a:t>+33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B050"/>
                          </a:solidFill>
                        </a:rPr>
                        <a:t>+1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B050"/>
                          </a:solidFill>
                        </a:rPr>
                        <a:t>+16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979715"/>
              </p:ext>
            </p:extLst>
          </p:nvPr>
        </p:nvGraphicFramePr>
        <p:xfrm>
          <a:off x="5357818" y="3421170"/>
          <a:ext cx="3500462" cy="1857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06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Тип ВС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/>
                        <a:t>Итого * вертолетов отечественного производства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1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В реестре 2016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1824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7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В реестре 2016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1817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7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В реестре 20</a:t>
                      </a:r>
                      <a:r>
                        <a:rPr lang="en-US" sz="1200" dirty="0"/>
                        <a:t>1</a:t>
                      </a:r>
                      <a:r>
                        <a:rPr lang="ru-RU" sz="1200" dirty="0"/>
                        <a:t>5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1828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748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/>
                        <a:t>∆ 2017/2016 гг.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B050"/>
                          </a:solidFill>
                        </a:rPr>
                        <a:t>+7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0" y="5357826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/>
              <a:t>* - без учёта Ми-10К (3 шт.), Ми-34 (3 шт.), </a:t>
            </a:r>
            <a:r>
              <a:rPr lang="ru-RU" sz="1200" i="1" dirty="0" err="1"/>
              <a:t>Ансат</a:t>
            </a:r>
            <a:r>
              <a:rPr lang="ru-RU" sz="1200" i="1" dirty="0"/>
              <a:t> (8 шт.)</a:t>
            </a:r>
          </a:p>
          <a:p>
            <a:pPr algn="r"/>
            <a:r>
              <a:rPr lang="ru-RU" sz="1200" i="1" dirty="0"/>
              <a:t>Данные Росавиации от 05.05.2017, ГосНИИ ГА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0" y="0"/>
            <a:ext cx="9144000" cy="58578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" name="Хорда 4"/>
          <p:cNvSpPr/>
          <p:nvPr/>
        </p:nvSpPr>
        <p:spPr>
          <a:xfrm flipH="1">
            <a:off x="-714364" y="357166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Хорда 5"/>
          <p:cNvSpPr/>
          <p:nvPr/>
        </p:nvSpPr>
        <p:spPr>
          <a:xfrm flipH="1">
            <a:off x="-714412" y="928670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Хорда 6"/>
          <p:cNvSpPr/>
          <p:nvPr/>
        </p:nvSpPr>
        <p:spPr>
          <a:xfrm flipH="1">
            <a:off x="-714412" y="1500174"/>
            <a:ext cx="1428760" cy="5357826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-71470" y="357166"/>
            <a:ext cx="461665" cy="59293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Рынок вертолётов: реалии и перспективы		</a:t>
            </a:r>
            <a:r>
              <a:rPr lang="ru-RU" b="1" dirty="0">
                <a:solidFill>
                  <a:srgbClr val="FF0000"/>
                </a:solidFill>
              </a:rPr>
              <a:t>5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0525" y="6000768"/>
            <a:ext cx="1088929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8280" y="6357958"/>
            <a:ext cx="1620000" cy="17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976246" y="571480"/>
            <a:ext cx="7953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Численность парка РФ: летающие вертолёты отечественного производства</a:t>
            </a:r>
          </a:p>
          <a:p>
            <a:endParaRPr lang="en-US" sz="1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010817"/>
              </p:ext>
            </p:extLst>
          </p:nvPr>
        </p:nvGraphicFramePr>
        <p:xfrm>
          <a:off x="968296" y="3408411"/>
          <a:ext cx="40323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Тип ВС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/>
                        <a:t>Ка-226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/>
                        <a:t>Ка-26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/>
                        <a:t>Ка-32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/>
                        <a:t>Итого "</a:t>
                      </a:r>
                      <a:r>
                        <a:rPr lang="ru-RU" sz="1200" baseline="0" dirty="0" err="1"/>
                        <a:t>Ка</a:t>
                      </a:r>
                      <a:r>
                        <a:rPr lang="ru-RU" sz="1200" baseline="0" dirty="0"/>
                        <a:t>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200" dirty="0"/>
                        <a:t>Летает 2017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Летает 2016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Летает 20</a:t>
                      </a:r>
                      <a:r>
                        <a:rPr lang="en-US" sz="1200" dirty="0"/>
                        <a:t>1</a:t>
                      </a:r>
                      <a:r>
                        <a:rPr lang="ru-RU" sz="1200" dirty="0"/>
                        <a:t>5</a:t>
                      </a:r>
                      <a:r>
                        <a:rPr lang="ru-RU" sz="1200" baseline="0" dirty="0"/>
                        <a:t> </a:t>
                      </a:r>
                      <a:r>
                        <a:rPr lang="ru-RU" sz="1200" dirty="0"/>
                        <a:t>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42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/>
                        <a:t>∆ 2017/2016 гг.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solidFill>
                            <a:srgbClr val="FF0000"/>
                          </a:solidFill>
                        </a:rPr>
                        <a:t>-5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0</a:t>
                      </a:r>
                      <a:endParaRPr lang="ru-RU" sz="12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b="1" baseline="0" dirty="0">
                          <a:solidFill>
                            <a:srgbClr val="FF0000"/>
                          </a:solidFill>
                        </a:rPr>
                        <a:t>-6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967852"/>
              </p:ext>
            </p:extLst>
          </p:nvPr>
        </p:nvGraphicFramePr>
        <p:xfrm>
          <a:off x="971550" y="1257300"/>
          <a:ext cx="7886729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7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96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823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Тип ВС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Ми-2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Ми-8Т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Ми-8МТВ-1</a:t>
                      </a:r>
                    </a:p>
                    <a:p>
                      <a:pPr algn="ctr"/>
                      <a:r>
                        <a:rPr lang="ru-RU" sz="1200" dirty="0"/>
                        <a:t>Ми-8АМТ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Ми-171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Ми-172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Ми-26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Итого</a:t>
                      </a:r>
                      <a:r>
                        <a:rPr lang="ru-RU" sz="1200" baseline="0" dirty="0"/>
                        <a:t> "Ми"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200" dirty="0"/>
                        <a:t>Летает 2017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/>
                        <a:t>н.д</a:t>
                      </a:r>
                      <a:r>
                        <a:rPr lang="ru-RU" sz="12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888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Летает 2016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/>
                        <a:t>н.д</a:t>
                      </a:r>
                      <a:r>
                        <a:rPr lang="ru-RU" sz="12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903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Летает 20</a:t>
                      </a:r>
                      <a:r>
                        <a:rPr lang="en-US" sz="1200" dirty="0"/>
                        <a:t>1</a:t>
                      </a:r>
                      <a:r>
                        <a:rPr lang="ru-RU" sz="1200" dirty="0"/>
                        <a:t>5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/>
                        <a:t>н.д</a:t>
                      </a:r>
                      <a:r>
                        <a:rPr lang="ru-RU" sz="12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905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/>
                        <a:t>∆ 2017/2016 гг.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FF0000"/>
                          </a:solidFill>
                        </a:rPr>
                        <a:t>-8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FF0000"/>
                          </a:solidFill>
                        </a:rPr>
                        <a:t>-52</a:t>
                      </a:r>
                      <a:endParaRPr lang="ru-RU" sz="12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B050"/>
                          </a:solidFill>
                        </a:rPr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FF0000"/>
                          </a:solidFill>
                        </a:rPr>
                        <a:t>-4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</a:rPr>
                        <a:t>-15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891267"/>
              </p:ext>
            </p:extLst>
          </p:nvPr>
        </p:nvGraphicFramePr>
        <p:xfrm>
          <a:off x="5357818" y="3421170"/>
          <a:ext cx="3500462" cy="1856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3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Тип ВС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/>
                        <a:t>Итого вертолетов отечественного производства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6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Летает 20</a:t>
                      </a:r>
                      <a:r>
                        <a:rPr lang="en-US" sz="1200" dirty="0"/>
                        <a:t>1</a:t>
                      </a:r>
                      <a:r>
                        <a:rPr lang="ru-RU" sz="1200" dirty="0"/>
                        <a:t>7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917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8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Летает 2016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938</a:t>
                      </a:r>
                      <a:endParaRPr lang="ru-RU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8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Летает 20</a:t>
                      </a:r>
                      <a:r>
                        <a:rPr lang="en-US" sz="1200" dirty="0"/>
                        <a:t>1</a:t>
                      </a:r>
                      <a:r>
                        <a:rPr lang="ru-RU" sz="1200" dirty="0"/>
                        <a:t>5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947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82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/>
                        <a:t>∆ 2017/2016 гг.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solidFill>
                            <a:srgbClr val="FF0000"/>
                          </a:solidFill>
                        </a:rPr>
                        <a:t>-21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0" y="5429264"/>
            <a:ext cx="4286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/>
              <a:t>Данные Росавиации от 05.05.2017, ГосНИИ ГА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V="1">
            <a:off x="0" y="0"/>
            <a:ext cx="9144000" cy="58578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Хорда 2"/>
          <p:cNvSpPr/>
          <p:nvPr/>
        </p:nvSpPr>
        <p:spPr>
          <a:xfrm flipH="1">
            <a:off x="-714364" y="357166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flipH="1">
            <a:off x="-714412" y="928670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Хорда 4"/>
          <p:cNvSpPr/>
          <p:nvPr/>
        </p:nvSpPr>
        <p:spPr>
          <a:xfrm flipH="1">
            <a:off x="-714412" y="1500174"/>
            <a:ext cx="1428760" cy="5357826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71470" y="357166"/>
            <a:ext cx="461665" cy="59293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Рынок вертолётов: реалии и перспективы		</a:t>
            </a:r>
            <a:r>
              <a:rPr lang="ru-RU" b="1" dirty="0">
                <a:solidFill>
                  <a:srgbClr val="FF0000"/>
                </a:solidFill>
              </a:rPr>
              <a:t>6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0525" y="6000768"/>
            <a:ext cx="1088929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8280" y="6357958"/>
            <a:ext cx="1620000" cy="17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142976" y="571480"/>
            <a:ext cx="7786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Интенсивность эксплуатации в 2017 году: отечественные вертолёты</a:t>
            </a:r>
            <a:endParaRPr lang="ru-RU" sz="1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375883"/>
              </p:ext>
            </p:extLst>
          </p:nvPr>
        </p:nvGraphicFramePr>
        <p:xfrm>
          <a:off x="899592" y="1000108"/>
          <a:ext cx="7715304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5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25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Тип ВС+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Наблюдается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Ненулевой налёт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Налет л.ч.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/>
                        <a:t>Средний налет л.ч.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i="0" dirty="0"/>
                        <a:t>Ка-26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/>
                        <a:t>23</a:t>
                      </a:r>
                      <a:endParaRPr lang="ru-RU" sz="14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/>
                        <a:t>7</a:t>
                      </a:r>
                      <a:r>
                        <a:rPr lang="ru-RU" sz="1400" i="0" dirty="0"/>
                        <a:t> (12)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/>
                        <a:t>857</a:t>
                      </a:r>
                      <a:r>
                        <a:rPr lang="ru-RU" sz="1400" i="0" dirty="0"/>
                        <a:t> (3661)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>
                          <a:solidFill>
                            <a:srgbClr val="FF0000"/>
                          </a:solidFill>
                        </a:rPr>
                        <a:t>122</a:t>
                      </a:r>
                      <a:r>
                        <a:rPr lang="ru-RU" sz="1400" b="0" i="0" dirty="0">
                          <a:solidFill>
                            <a:srgbClr val="FF0000"/>
                          </a:solidFill>
                        </a:rPr>
                        <a:t> (305)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>
                          <a:solidFill>
                            <a:srgbClr val="FF0000"/>
                          </a:solidFill>
                        </a:rPr>
                        <a:t>в 2,5 раза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i="0" dirty="0"/>
                        <a:t>Ка-226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err="1">
                          <a:solidFill>
                            <a:schemeClr val="tx1"/>
                          </a:solidFill>
                        </a:rPr>
                        <a:t>н.д</a:t>
                      </a:r>
                      <a:r>
                        <a:rPr lang="ru-RU" sz="1400" b="1" i="0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1400" i="0" dirty="0">
                          <a:solidFill>
                            <a:schemeClr val="tx1"/>
                          </a:solidFill>
                        </a:rPr>
                        <a:t>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err="1">
                          <a:solidFill>
                            <a:schemeClr val="tx1"/>
                          </a:solidFill>
                        </a:rPr>
                        <a:t>н.д</a:t>
                      </a:r>
                      <a:r>
                        <a:rPr lang="ru-RU" sz="1400" b="1" i="0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1400" i="0" dirty="0">
                          <a:solidFill>
                            <a:schemeClr val="tx1"/>
                          </a:solidFill>
                        </a:rPr>
                        <a:t> (45)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err="1">
                          <a:solidFill>
                            <a:schemeClr val="tx1"/>
                          </a:solidFill>
                        </a:rPr>
                        <a:t>н.д</a:t>
                      </a:r>
                      <a:r>
                        <a:rPr lang="ru-RU" sz="1400" b="1" i="0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1400" b="0" i="0" dirty="0">
                          <a:solidFill>
                            <a:schemeClr val="tx1"/>
                          </a:solidFill>
                        </a:rPr>
                        <a:t> (45)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err="1">
                          <a:solidFill>
                            <a:schemeClr val="tx1"/>
                          </a:solidFill>
                        </a:rPr>
                        <a:t>н.д</a:t>
                      </a:r>
                      <a:r>
                        <a:rPr lang="ru-RU" sz="1400" b="1" i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i="0" dirty="0"/>
                        <a:t>Ка-32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/>
                        <a:t>32</a:t>
                      </a:r>
                      <a:endParaRPr lang="ru-RU" sz="14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/>
                        <a:t>22 </a:t>
                      </a:r>
                      <a:r>
                        <a:rPr lang="ru-RU" sz="1400" i="0" dirty="0"/>
                        <a:t>(22)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/>
                        <a:t>3127</a:t>
                      </a:r>
                      <a:r>
                        <a:rPr lang="ru-RU" sz="1400" i="0" dirty="0"/>
                        <a:t> (2528)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>
                          <a:solidFill>
                            <a:srgbClr val="00B050"/>
                          </a:solidFill>
                        </a:rPr>
                        <a:t>142</a:t>
                      </a:r>
                      <a:r>
                        <a:rPr lang="ru-RU" sz="1400" b="0" i="0" dirty="0">
                          <a:solidFill>
                            <a:srgbClr val="00B050"/>
                          </a:solidFill>
                        </a:rPr>
                        <a:t> (115)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>
                          <a:solidFill>
                            <a:srgbClr val="00B050"/>
                          </a:solidFill>
                        </a:rPr>
                        <a:t>+23,7%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i="0" dirty="0"/>
                        <a:t>Ми-2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/>
                        <a:t>138</a:t>
                      </a:r>
                      <a:endParaRPr lang="ru-RU" sz="14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/>
                        <a:t>54</a:t>
                      </a:r>
                      <a:r>
                        <a:rPr lang="ru-RU" sz="1400" i="0" dirty="0"/>
                        <a:t> (62)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/>
                        <a:t>10172</a:t>
                      </a:r>
                      <a:r>
                        <a:rPr lang="ru-RU" sz="1400" i="0" dirty="0"/>
                        <a:t> (11614)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>
                          <a:solidFill>
                            <a:srgbClr val="00B050"/>
                          </a:solidFill>
                        </a:rPr>
                        <a:t>188</a:t>
                      </a:r>
                      <a:r>
                        <a:rPr lang="ru-RU" sz="1400" b="0" i="0" dirty="0">
                          <a:solidFill>
                            <a:srgbClr val="00B050"/>
                          </a:solidFill>
                        </a:rPr>
                        <a:t> (187)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>
                          <a:solidFill>
                            <a:srgbClr val="00B050"/>
                          </a:solidFill>
                        </a:rPr>
                        <a:t>+0,6%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i="0" dirty="0"/>
                        <a:t>Ми-8Т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/>
                        <a:t>715</a:t>
                      </a:r>
                      <a:endParaRPr lang="ru-RU" sz="14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/>
                        <a:t>529</a:t>
                      </a:r>
                      <a:r>
                        <a:rPr lang="ru-RU" sz="1400" i="0" dirty="0"/>
                        <a:t> (581)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/>
                        <a:t>223787</a:t>
                      </a:r>
                      <a:r>
                        <a:rPr lang="ru-RU" sz="1400" i="0" dirty="0"/>
                        <a:t> (264481)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>
                          <a:solidFill>
                            <a:srgbClr val="FF0000"/>
                          </a:solidFill>
                        </a:rPr>
                        <a:t>423</a:t>
                      </a:r>
                      <a:r>
                        <a:rPr lang="ru-RU" sz="1400" b="0" i="0" dirty="0">
                          <a:solidFill>
                            <a:srgbClr val="FF0000"/>
                          </a:solidFill>
                        </a:rPr>
                        <a:t> (455)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>
                          <a:solidFill>
                            <a:srgbClr val="FF0000"/>
                          </a:solidFill>
                        </a:rPr>
                        <a:t>-7,1%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i="0" dirty="0"/>
                        <a:t>Ми-8МТВ/АМТ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/>
                        <a:t>300</a:t>
                      </a:r>
                      <a:endParaRPr lang="ru-RU" sz="14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/>
                        <a:t>275</a:t>
                      </a:r>
                      <a:r>
                        <a:rPr lang="ru-RU" sz="1400" i="0" dirty="0"/>
                        <a:t> (228)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/>
                        <a:t>100908</a:t>
                      </a:r>
                      <a:r>
                        <a:rPr lang="ru-RU" sz="1400" i="0" dirty="0"/>
                        <a:t> (85395)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>
                          <a:solidFill>
                            <a:srgbClr val="FF0000"/>
                          </a:solidFill>
                        </a:rPr>
                        <a:t>367</a:t>
                      </a:r>
                      <a:r>
                        <a:rPr lang="ru-RU" sz="1400" b="0" i="0" dirty="0">
                          <a:solidFill>
                            <a:srgbClr val="FF0000"/>
                          </a:solidFill>
                        </a:rPr>
                        <a:t> (375)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>
                          <a:solidFill>
                            <a:srgbClr val="FF0000"/>
                          </a:solidFill>
                        </a:rPr>
                        <a:t>-2,0%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i="0" dirty="0"/>
                        <a:t>Ми-171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/>
                        <a:t>10</a:t>
                      </a:r>
                      <a:endParaRPr lang="ru-RU" sz="14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/>
                        <a:t>8</a:t>
                      </a:r>
                      <a:r>
                        <a:rPr lang="ru-RU" sz="1400" i="0" dirty="0"/>
                        <a:t> (6)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/>
                        <a:t>4349</a:t>
                      </a:r>
                      <a:r>
                        <a:rPr lang="ru-RU" sz="1400" i="0" dirty="0"/>
                        <a:t> (928)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>
                          <a:solidFill>
                            <a:srgbClr val="00B050"/>
                          </a:solidFill>
                        </a:rPr>
                        <a:t>544</a:t>
                      </a:r>
                      <a:r>
                        <a:rPr lang="ru-RU" sz="1400" b="0" i="0" dirty="0">
                          <a:solidFill>
                            <a:srgbClr val="00B050"/>
                          </a:solidFill>
                        </a:rPr>
                        <a:t> (155)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>
                          <a:solidFill>
                            <a:srgbClr val="00B050"/>
                          </a:solidFill>
                        </a:rPr>
                        <a:t>в 3,5 раза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i="0" dirty="0"/>
                        <a:t>Ми-26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/>
                        <a:t>52</a:t>
                      </a:r>
                      <a:endParaRPr lang="ru-RU" sz="14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/>
                        <a:t>22</a:t>
                      </a:r>
                      <a:r>
                        <a:rPr lang="ru-RU" sz="1400" i="0" dirty="0"/>
                        <a:t> (26)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/>
                        <a:t>5428</a:t>
                      </a:r>
                      <a:r>
                        <a:rPr lang="ru-RU" sz="1400" i="0" dirty="0"/>
                        <a:t> (6011)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>
                          <a:solidFill>
                            <a:srgbClr val="00B050"/>
                          </a:solidFill>
                        </a:rPr>
                        <a:t>247</a:t>
                      </a:r>
                      <a:r>
                        <a:rPr lang="ru-RU" sz="1400" b="0" i="0" dirty="0">
                          <a:solidFill>
                            <a:srgbClr val="00B050"/>
                          </a:solidFill>
                        </a:rPr>
                        <a:t> (231)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>
                          <a:solidFill>
                            <a:srgbClr val="00B050"/>
                          </a:solidFill>
                        </a:rPr>
                        <a:t>+6,7%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00760" y="5429264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/>
              <a:t>Данные </a:t>
            </a:r>
            <a:r>
              <a:rPr lang="ru-RU" sz="1200" i="1" dirty="0" err="1"/>
              <a:t>ГосНИИ</a:t>
            </a:r>
            <a:r>
              <a:rPr lang="ru-RU" sz="1200" i="1" dirty="0"/>
              <a:t> ГА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28662" y="5357826"/>
            <a:ext cx="4143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tx2"/>
                </a:solidFill>
              </a:rPr>
              <a:t>В скобках – данные за 20</a:t>
            </a:r>
            <a:r>
              <a:rPr lang="en-US" sz="1200" dirty="0">
                <a:solidFill>
                  <a:schemeClr val="tx2"/>
                </a:solidFill>
              </a:rPr>
              <a:t>1</a:t>
            </a:r>
            <a:r>
              <a:rPr lang="ru-RU" sz="1200" dirty="0">
                <a:solidFill>
                  <a:schemeClr val="tx2"/>
                </a:solidFill>
              </a:rPr>
              <a:t>6 год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V="1">
            <a:off x="0" y="0"/>
            <a:ext cx="9144000" cy="58578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Хорда 2"/>
          <p:cNvSpPr/>
          <p:nvPr/>
        </p:nvSpPr>
        <p:spPr>
          <a:xfrm flipH="1">
            <a:off x="-714364" y="357166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flipH="1">
            <a:off x="-714412" y="928670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Хорда 4"/>
          <p:cNvSpPr/>
          <p:nvPr/>
        </p:nvSpPr>
        <p:spPr>
          <a:xfrm flipH="1">
            <a:off x="-714412" y="1500174"/>
            <a:ext cx="1428760" cy="5357826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71470" y="357166"/>
            <a:ext cx="461665" cy="59293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Рынок вертолётов: реалии и перспективы		</a:t>
            </a:r>
            <a:r>
              <a:rPr lang="ru-RU" b="1" dirty="0">
                <a:solidFill>
                  <a:srgbClr val="FF0000"/>
                </a:solidFill>
              </a:rPr>
              <a:t>7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0525" y="6000768"/>
            <a:ext cx="1088929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8280" y="6357958"/>
            <a:ext cx="1620000" cy="17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142976" y="571480"/>
            <a:ext cx="7786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Численность парка РФ: вертолёты зарубежного производства в реестре</a:t>
            </a:r>
          </a:p>
          <a:p>
            <a:endParaRPr lang="ru-RU" sz="1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024784"/>
              </p:ext>
            </p:extLst>
          </p:nvPr>
        </p:nvGraphicFramePr>
        <p:xfrm>
          <a:off x="1000100" y="1142984"/>
          <a:ext cx="7572428" cy="2084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Тип ВС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AS-350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AS-355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BK-117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BO-105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EC-120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EC-130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EC-135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EC-1</a:t>
                      </a:r>
                      <a:r>
                        <a:rPr lang="ru-RU" sz="1200" baseline="0" dirty="0"/>
                        <a:t>5</a:t>
                      </a:r>
                      <a:r>
                        <a:rPr lang="en-US" sz="1200" baseline="0" dirty="0"/>
                        <a:t>5</a:t>
                      </a:r>
                      <a:endParaRPr lang="ru-RU" sz="12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1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В реестре 2017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/>
                        <a:t>н.д</a:t>
                      </a:r>
                      <a:r>
                        <a:rPr lang="ru-RU" sz="12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14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В реестре 2016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2</a:t>
                      </a:r>
                      <a:r>
                        <a:rPr lang="en-US" sz="1200" b="0" i="0" dirty="0"/>
                        <a:t>0</a:t>
                      </a:r>
                      <a:endParaRPr lang="ru-RU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57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В реестре 20</a:t>
                      </a:r>
                      <a:r>
                        <a:rPr lang="en-US" sz="1200" dirty="0"/>
                        <a:t>1</a:t>
                      </a:r>
                      <a:r>
                        <a:rPr lang="ru-RU" sz="1200" dirty="0"/>
                        <a:t>5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7</a:t>
                      </a:r>
                      <a:r>
                        <a:rPr lang="en-US" sz="1200" dirty="0"/>
                        <a:t>2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  <a:r>
                        <a:rPr lang="en-US" sz="1200" dirty="0"/>
                        <a:t>7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∆ 2017/2016 гг.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B050"/>
                          </a:solidFill>
                        </a:rPr>
                        <a:t>+2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ru-RU" sz="12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/>
                        <a:t>н.д</a:t>
                      </a:r>
                      <a:r>
                        <a:rPr lang="ru-RU" sz="12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458195"/>
              </p:ext>
            </p:extLst>
          </p:nvPr>
        </p:nvGraphicFramePr>
        <p:xfrm>
          <a:off x="1000100" y="3500438"/>
          <a:ext cx="757242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200" dirty="0"/>
                        <a:t>Тип ВС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AW109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A1</a:t>
                      </a:r>
                      <a:r>
                        <a:rPr lang="ru-RU" sz="1200" baseline="0" dirty="0"/>
                        <a:t>0</a:t>
                      </a:r>
                      <a:r>
                        <a:rPr lang="en-US" sz="1200" baseline="0" dirty="0"/>
                        <a:t>9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AW1</a:t>
                      </a:r>
                      <a:r>
                        <a:rPr lang="ru-RU" sz="1200" baseline="0" dirty="0"/>
                        <a:t>3</a:t>
                      </a:r>
                      <a:r>
                        <a:rPr lang="en-US" sz="1200" baseline="0" dirty="0"/>
                        <a:t>9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B206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B407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B427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B4</a:t>
                      </a:r>
                      <a:r>
                        <a:rPr lang="ru-RU" sz="1200" baseline="0" dirty="0"/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B430</a:t>
                      </a:r>
                      <a:endParaRPr lang="ru-RU" sz="12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В реестре 2017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1</a:t>
                      </a:r>
                      <a:r>
                        <a:rPr lang="en-US" sz="1200" b="0" i="0" dirty="0"/>
                        <a:t>5</a:t>
                      </a:r>
                      <a:endParaRPr lang="ru-RU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В реестре 2016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1</a:t>
                      </a:r>
                      <a:r>
                        <a:rPr lang="en-US" sz="1200" b="0" i="0" dirty="0"/>
                        <a:t>5</a:t>
                      </a:r>
                      <a:endParaRPr lang="ru-RU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1</a:t>
                      </a:r>
                      <a:r>
                        <a:rPr lang="en-US" sz="1200" b="0" i="0" dirty="0"/>
                        <a:t>3</a:t>
                      </a:r>
                      <a:endParaRPr lang="ru-RU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В реестре 20</a:t>
                      </a:r>
                      <a:r>
                        <a:rPr lang="en-US" sz="1200" dirty="0"/>
                        <a:t>1</a:t>
                      </a:r>
                      <a:r>
                        <a:rPr lang="ru-RU" sz="1200" dirty="0"/>
                        <a:t>5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/>
                        <a:t>1</a:t>
                      </a:r>
                      <a:r>
                        <a:rPr lang="en-US" sz="1200" b="0" dirty="0"/>
                        <a:t>5</a:t>
                      </a:r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/>
                        <a:t>1</a:t>
                      </a:r>
                      <a:r>
                        <a:rPr lang="en-US" sz="1200" b="0" dirty="0"/>
                        <a:t>3</a:t>
                      </a:r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/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∆ 2017/2016 гг.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solidFill>
                            <a:srgbClr val="00B050"/>
                          </a:solidFill>
                        </a:rPr>
                        <a:t>+1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292080" y="5429264"/>
            <a:ext cx="356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/>
              <a:t>Данные Росавиации от 05.05.2017, ГосНИИ ГА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V="1">
            <a:off x="0" y="0"/>
            <a:ext cx="9144000" cy="58578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Хорда 2"/>
          <p:cNvSpPr/>
          <p:nvPr/>
        </p:nvSpPr>
        <p:spPr>
          <a:xfrm flipH="1">
            <a:off x="-714364" y="357166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flipH="1">
            <a:off x="-714412" y="928670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Хорда 4"/>
          <p:cNvSpPr/>
          <p:nvPr/>
        </p:nvSpPr>
        <p:spPr>
          <a:xfrm flipH="1">
            <a:off x="-714412" y="1500174"/>
            <a:ext cx="1428760" cy="5357826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71470" y="357166"/>
            <a:ext cx="461665" cy="59293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Рынок вертолётов: реалии и перспективы		</a:t>
            </a:r>
            <a:r>
              <a:rPr lang="ru-RU" b="1" dirty="0">
                <a:solidFill>
                  <a:srgbClr val="FF0000"/>
                </a:solidFill>
              </a:rPr>
              <a:t>8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0525" y="6000768"/>
            <a:ext cx="1088929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8280" y="6357958"/>
            <a:ext cx="1620000" cy="17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142976" y="571480"/>
            <a:ext cx="7786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Численность парка РФ: летающие вертолёты зарубежного производства</a:t>
            </a:r>
          </a:p>
          <a:p>
            <a:endParaRPr lang="ru-RU" sz="1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559595"/>
              </p:ext>
            </p:extLst>
          </p:nvPr>
        </p:nvGraphicFramePr>
        <p:xfrm>
          <a:off x="1000100" y="1142984"/>
          <a:ext cx="7572428" cy="2084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Тип ВС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AS-350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AS-355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BK-117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BO-105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EC-120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EC-130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EC-135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EC-1</a:t>
                      </a:r>
                      <a:r>
                        <a:rPr lang="ru-RU" sz="1200" baseline="0" dirty="0"/>
                        <a:t>5</a:t>
                      </a:r>
                      <a:r>
                        <a:rPr lang="en-US" sz="1200" baseline="0" dirty="0"/>
                        <a:t>5</a:t>
                      </a:r>
                      <a:endParaRPr lang="ru-RU" sz="12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1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Летает 2017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28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/>
                        <a:t>н.д</a:t>
                      </a:r>
                      <a:r>
                        <a:rPr lang="ru-RU" sz="12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  <a:endParaRPr lang="ru-RU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14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Летает 2016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28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  <a:endParaRPr lang="ru-RU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57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Летает 20</a:t>
                      </a:r>
                      <a:r>
                        <a:rPr lang="en-US" sz="1200" dirty="0"/>
                        <a:t>1</a:t>
                      </a:r>
                      <a:r>
                        <a:rPr lang="ru-RU" sz="1200" dirty="0"/>
                        <a:t>5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∆ 2017/2016 гг.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+</a:t>
                      </a:r>
                      <a:r>
                        <a:rPr lang="ru-RU" sz="1200" b="1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+</a:t>
                      </a:r>
                      <a:r>
                        <a:rPr lang="ru-RU" sz="12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/>
                        <a:t>н.д</a:t>
                      </a:r>
                      <a:r>
                        <a:rPr lang="ru-RU" sz="1200" dirty="0"/>
                        <a:t>.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solidFill>
                            <a:srgbClr val="FF0000"/>
                          </a:solidFill>
                        </a:rPr>
                        <a:t>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</a:t>
                      </a:r>
                      <a:endParaRPr lang="ru-RU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422537"/>
              </p:ext>
            </p:extLst>
          </p:nvPr>
        </p:nvGraphicFramePr>
        <p:xfrm>
          <a:off x="1000100" y="3500438"/>
          <a:ext cx="757242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200" dirty="0"/>
                        <a:t>Тип ВС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AW109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A1</a:t>
                      </a:r>
                      <a:r>
                        <a:rPr lang="ru-RU" sz="1200" baseline="0" dirty="0"/>
                        <a:t>0</a:t>
                      </a:r>
                      <a:r>
                        <a:rPr lang="en-US" sz="1200" baseline="0" dirty="0"/>
                        <a:t>9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AW1</a:t>
                      </a:r>
                      <a:r>
                        <a:rPr lang="ru-RU" sz="1200" baseline="0" dirty="0"/>
                        <a:t>3</a:t>
                      </a:r>
                      <a:r>
                        <a:rPr lang="en-US" sz="1200" baseline="0" dirty="0"/>
                        <a:t>9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B206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B407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B427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B4</a:t>
                      </a:r>
                      <a:r>
                        <a:rPr lang="ru-RU" sz="1200" baseline="0" dirty="0"/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B430</a:t>
                      </a:r>
                      <a:endParaRPr lang="ru-RU" sz="12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Летает 2017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Летает 2016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  <a:r>
                        <a:rPr lang="en-US" sz="1200" dirty="0"/>
                        <a:t>7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Летает 20</a:t>
                      </a:r>
                      <a:r>
                        <a:rPr lang="en-US" sz="1200" dirty="0"/>
                        <a:t>1</a:t>
                      </a:r>
                      <a:r>
                        <a:rPr lang="ru-RU" sz="1200" dirty="0"/>
                        <a:t>5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∆ 2017/2016 гг.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solidFill>
                            <a:srgbClr val="FF0000"/>
                          </a:solidFill>
                        </a:rPr>
                        <a:t>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+</a:t>
                      </a:r>
                      <a:r>
                        <a:rPr lang="ru-RU" sz="1200" b="1" dirty="0">
                          <a:solidFill>
                            <a:srgbClr val="00B050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ru-RU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+</a:t>
                      </a:r>
                      <a:r>
                        <a:rPr lang="ru-RU" sz="1200" b="1" dirty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ru-RU" sz="12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00760" y="5429264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/>
              <a:t>Данные </a:t>
            </a:r>
            <a:r>
              <a:rPr lang="ru-RU" sz="1200" i="1" dirty="0" err="1"/>
              <a:t>Росавиации</a:t>
            </a:r>
            <a:r>
              <a:rPr lang="ru-RU" sz="1200" i="1" dirty="0"/>
              <a:t>, </a:t>
            </a:r>
            <a:r>
              <a:rPr lang="ru-RU" sz="1200" i="1" dirty="0" err="1"/>
              <a:t>ГосНИИ</a:t>
            </a:r>
            <a:r>
              <a:rPr lang="ru-RU" sz="1200" i="1" dirty="0"/>
              <a:t> ГА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V="1">
            <a:off x="0" y="0"/>
            <a:ext cx="9144000" cy="58578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Хорда 2"/>
          <p:cNvSpPr/>
          <p:nvPr/>
        </p:nvSpPr>
        <p:spPr>
          <a:xfrm flipH="1">
            <a:off x="-714364" y="357166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flipH="1">
            <a:off x="-714412" y="928670"/>
            <a:ext cx="1428728" cy="5357850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Хорда 4"/>
          <p:cNvSpPr/>
          <p:nvPr/>
        </p:nvSpPr>
        <p:spPr>
          <a:xfrm flipH="1">
            <a:off x="-714412" y="1500174"/>
            <a:ext cx="1428760" cy="5357826"/>
          </a:xfrm>
          <a:prstGeom prst="chord">
            <a:avLst>
              <a:gd name="adj1" fmla="val 5391819"/>
              <a:gd name="adj2" fmla="val 162104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71470" y="357166"/>
            <a:ext cx="461665" cy="59293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Рынок вертолётов: реалии и перспективы		</a:t>
            </a:r>
            <a:r>
              <a:rPr lang="ru-RU" b="1" dirty="0">
                <a:solidFill>
                  <a:srgbClr val="FF0000"/>
                </a:solidFill>
              </a:rPr>
              <a:t>9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0525" y="6000768"/>
            <a:ext cx="1088929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8280" y="6357958"/>
            <a:ext cx="1620000" cy="17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142976" y="571480"/>
            <a:ext cx="7786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Численность парка РФ: вертолёты </a:t>
            </a:r>
            <a:r>
              <a:rPr lang="en-US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Robinson </a:t>
            </a:r>
            <a:r>
              <a:rPr lang="ru-RU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в реестре / летает</a:t>
            </a:r>
          </a:p>
          <a:p>
            <a:endParaRPr lang="ru-RU" sz="1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566736"/>
              </p:ext>
            </p:extLst>
          </p:nvPr>
        </p:nvGraphicFramePr>
        <p:xfrm>
          <a:off x="1000100" y="1142984"/>
          <a:ext cx="2571768" cy="2084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Тип ВС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R-44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R-66</a:t>
                      </a:r>
                      <a:endParaRPr lang="ru-RU" sz="12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1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В реестре 2017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14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В реестре 2016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97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57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В реестре 20</a:t>
                      </a:r>
                      <a:r>
                        <a:rPr lang="en-US" sz="1200" dirty="0"/>
                        <a:t>1</a:t>
                      </a:r>
                      <a:r>
                        <a:rPr lang="ru-RU" sz="1200" dirty="0"/>
                        <a:t>5</a:t>
                      </a:r>
                      <a:r>
                        <a:rPr lang="ru-RU" sz="1200" baseline="0" dirty="0"/>
                        <a:t> </a:t>
                      </a:r>
                      <a:r>
                        <a:rPr lang="ru-RU" sz="1200" dirty="0"/>
                        <a:t>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∆ 2017/2016 гг.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B050"/>
                          </a:solidFill>
                        </a:rPr>
                        <a:t>+2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B050"/>
                          </a:solidFill>
                        </a:rPr>
                        <a:t>+12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00760" y="5429264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/>
              <a:t>Данные </a:t>
            </a:r>
            <a:r>
              <a:rPr lang="ru-RU" sz="1200" i="1" dirty="0" err="1"/>
              <a:t>Росавиации</a:t>
            </a:r>
            <a:r>
              <a:rPr lang="ru-RU" sz="1200" i="1" dirty="0"/>
              <a:t>, </a:t>
            </a:r>
            <a:r>
              <a:rPr lang="ru-RU" sz="1200" i="1" dirty="0" err="1"/>
              <a:t>ГосНИИ</a:t>
            </a:r>
            <a:r>
              <a:rPr lang="ru-RU" sz="1200" i="1" dirty="0"/>
              <a:t> ГА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386064"/>
              </p:ext>
            </p:extLst>
          </p:nvPr>
        </p:nvGraphicFramePr>
        <p:xfrm>
          <a:off x="5072050" y="1125478"/>
          <a:ext cx="2571768" cy="2084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Тип ВС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R-44</a:t>
                      </a:r>
                      <a:endParaRPr lang="ru-RU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R-66</a:t>
                      </a:r>
                      <a:endParaRPr lang="ru-RU" sz="12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1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Летает 2017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14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Летает 2016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57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Летает 20</a:t>
                      </a:r>
                      <a:r>
                        <a:rPr lang="en-US" sz="1200" dirty="0"/>
                        <a:t>1</a:t>
                      </a:r>
                      <a:r>
                        <a:rPr lang="ru-RU" sz="1200" dirty="0"/>
                        <a:t>5</a:t>
                      </a:r>
                      <a:r>
                        <a:rPr lang="ru-RU" sz="1200" baseline="0" dirty="0"/>
                        <a:t> </a:t>
                      </a:r>
                      <a:r>
                        <a:rPr lang="ru-RU" sz="1200" dirty="0"/>
                        <a:t>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∆ 2017/2016 гг.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B050"/>
                          </a:solidFill>
                        </a:rPr>
                        <a:t>+3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B050"/>
                          </a:solidFill>
                        </a:rPr>
                        <a:t>+2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4055</TotalTime>
  <Words>2692</Words>
  <Application>Microsoft Office PowerPoint</Application>
  <PresentationFormat>Экран (4:3)</PresentationFormat>
  <Paragraphs>988</Paragraphs>
  <Slides>17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Courier New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AVIAPORT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НИИЭАП</dc:creator>
  <cp:lastModifiedBy>Oleg Panteleev</cp:lastModifiedBy>
  <cp:revision>532</cp:revision>
  <cp:lastPrinted>2016-05-15T15:05:33Z</cp:lastPrinted>
  <dcterms:created xsi:type="dcterms:W3CDTF">2009-05-20T15:02:21Z</dcterms:created>
  <dcterms:modified xsi:type="dcterms:W3CDTF">2018-05-24T10:50:54Z</dcterms:modified>
</cp:coreProperties>
</file>