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25" r:id="rId2"/>
    <p:sldMasterId id="2147483751" r:id="rId3"/>
    <p:sldMasterId id="2147483763" r:id="rId4"/>
  </p:sldMasterIdLst>
  <p:notesMasterIdLst>
    <p:notesMasterId r:id="rId19"/>
  </p:notesMasterIdLst>
  <p:handoutMasterIdLst>
    <p:handoutMasterId r:id="rId20"/>
  </p:handoutMasterIdLst>
  <p:sldIdLst>
    <p:sldId id="286" r:id="rId5"/>
    <p:sldId id="257" r:id="rId6"/>
    <p:sldId id="262" r:id="rId7"/>
    <p:sldId id="282" r:id="rId8"/>
    <p:sldId id="281" r:id="rId9"/>
    <p:sldId id="275" r:id="rId10"/>
    <p:sldId id="278" r:id="rId11"/>
    <p:sldId id="279" r:id="rId12"/>
    <p:sldId id="280" r:id="rId13"/>
    <p:sldId id="288" r:id="rId14"/>
    <p:sldId id="285" r:id="rId15"/>
    <p:sldId id="290" r:id="rId16"/>
    <p:sldId id="289" r:id="rId17"/>
    <p:sldId id="277" r:id="rId18"/>
  </p:sldIdLst>
  <p:sldSz cx="9906000" cy="6858000" type="A4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0FA"/>
    <a:srgbClr val="C5DFFA"/>
    <a:srgbClr val="FBFCFE"/>
    <a:srgbClr val="C0D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470" y="10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031CF-5A87-434C-8894-3868847418B1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C83FE-49D4-491C-B048-93DAF1206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83570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A9D8B-555D-4657-B0B6-A9DEFE41EF6B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1233488"/>
            <a:ext cx="481330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9C9BE-CD67-40E8-BA1C-D11F88095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6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3967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76A-76EC-4A10-B0FA-FB58FD400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081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76A-76EC-4A10-B0FA-FB58FD400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281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8984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1040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76A-76EC-4A10-B0FA-FB58FD400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768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1" y="2130434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3" y="3886202"/>
            <a:ext cx="69342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fld id="{018EAC28-5C16-4E61-A8F2-B2E3750E4F84}" type="slidenum">
              <a:rPr lang="ru-RU" altLang="ru-RU" smtClean="0">
                <a:latin typeface="Arial" panose="020B0604020202020204" pitchFamily="34" charset="0"/>
              </a:rPr>
              <a:pPr defTabSz="65096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t>‹#›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188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fld id="{A96A66D4-812C-4B96-8F16-6191E6E69E84}" type="slidenum">
              <a:rPr lang="ru-RU" altLang="ru-RU" smtClean="0">
                <a:latin typeface="Arial" panose="020B0604020202020204" pitchFamily="34" charset="0"/>
              </a:rPr>
              <a:pPr defTabSz="65096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t>‹#›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534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7" y="4406909"/>
            <a:ext cx="8420100" cy="1362075"/>
          </a:xfrm>
        </p:spPr>
        <p:txBody>
          <a:bodyPr anchor="t"/>
          <a:lstStyle>
            <a:lvl1pPr algn="l">
              <a:defRPr sz="3992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7" y="2906722"/>
            <a:ext cx="8420100" cy="1500187"/>
          </a:xfrm>
        </p:spPr>
        <p:txBody>
          <a:bodyPr anchor="b"/>
          <a:lstStyle>
            <a:lvl1pPr marL="0" indent="0">
              <a:buNone/>
              <a:defRPr sz="1996">
                <a:solidFill>
                  <a:schemeClr val="tx1">
                    <a:tint val="75000"/>
                  </a:schemeClr>
                </a:solidFill>
              </a:defRPr>
            </a:lvl1pPr>
            <a:lvl2pPr marL="457156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2pPr>
            <a:lvl3pPr marL="914311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371467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4pPr>
            <a:lvl5pPr marL="1828622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5pPr>
            <a:lvl6pPr marL="2285778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6pPr>
            <a:lvl7pPr marL="2742933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7pPr>
            <a:lvl8pPr marL="3200089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8pPr>
            <a:lvl9pPr marL="3657244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fld id="{CA892232-D3CC-450C-B1C1-82DC08E66809}" type="slidenum">
              <a:rPr lang="ru-RU" altLang="ru-RU" smtClean="0">
                <a:latin typeface="Arial" panose="020B0604020202020204" pitchFamily="34" charset="0"/>
              </a:rPr>
              <a:pPr defTabSz="65096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t>‹#›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597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5178" y="1763713"/>
            <a:ext cx="4832614" cy="4989512"/>
          </a:xfrm>
        </p:spPr>
        <p:txBody>
          <a:bodyPr/>
          <a:lstStyle>
            <a:lvl1pPr>
              <a:defRPr sz="2812"/>
            </a:lvl1pPr>
            <a:lvl2pPr>
              <a:defRPr sz="2359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42892" y="1763713"/>
            <a:ext cx="4832614" cy="4989512"/>
          </a:xfrm>
        </p:spPr>
        <p:txBody>
          <a:bodyPr/>
          <a:lstStyle>
            <a:lvl1pPr>
              <a:defRPr sz="2812"/>
            </a:lvl1pPr>
            <a:lvl2pPr>
              <a:defRPr sz="2359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fld id="{05EA204D-FCEE-4EAF-82B7-C65AAF5CE598}" type="slidenum">
              <a:rPr lang="ru-RU" altLang="ru-RU" smtClean="0">
                <a:latin typeface="Arial" panose="020B0604020202020204" pitchFamily="34" charset="0"/>
              </a:rPr>
              <a:pPr defTabSz="65096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t>‹#›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84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3" y="274638"/>
            <a:ext cx="89154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3" y="1535114"/>
            <a:ext cx="4376871" cy="639762"/>
          </a:xfrm>
        </p:spPr>
        <p:txBody>
          <a:bodyPr anchor="b"/>
          <a:lstStyle>
            <a:lvl1pPr marL="0" indent="0">
              <a:buNone/>
              <a:defRPr sz="2359" b="1"/>
            </a:lvl1pPr>
            <a:lvl2pPr marL="457156" indent="0">
              <a:buNone/>
              <a:defRPr sz="1996" b="1"/>
            </a:lvl2pPr>
            <a:lvl3pPr marL="914311" indent="0">
              <a:buNone/>
              <a:defRPr sz="1814" b="1"/>
            </a:lvl3pPr>
            <a:lvl4pPr marL="1371467" indent="0">
              <a:buNone/>
              <a:defRPr sz="1633" b="1"/>
            </a:lvl4pPr>
            <a:lvl5pPr marL="1828622" indent="0">
              <a:buNone/>
              <a:defRPr sz="1633" b="1"/>
            </a:lvl5pPr>
            <a:lvl6pPr marL="2285778" indent="0">
              <a:buNone/>
              <a:defRPr sz="1633" b="1"/>
            </a:lvl6pPr>
            <a:lvl7pPr marL="2742933" indent="0">
              <a:buNone/>
              <a:defRPr sz="1633" b="1"/>
            </a:lvl7pPr>
            <a:lvl8pPr marL="3200089" indent="0">
              <a:buNone/>
              <a:defRPr sz="1633" b="1"/>
            </a:lvl8pPr>
            <a:lvl9pPr marL="3657244" indent="0">
              <a:buNone/>
              <a:defRPr sz="16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3" y="2174875"/>
            <a:ext cx="4376871" cy="3951288"/>
          </a:xfrm>
        </p:spPr>
        <p:txBody>
          <a:bodyPr/>
          <a:lstStyle>
            <a:lvl1pPr>
              <a:defRPr sz="2359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4"/>
            <a:ext cx="4378589" cy="639762"/>
          </a:xfrm>
        </p:spPr>
        <p:txBody>
          <a:bodyPr anchor="b"/>
          <a:lstStyle>
            <a:lvl1pPr marL="0" indent="0">
              <a:buNone/>
              <a:defRPr sz="2359" b="1"/>
            </a:lvl1pPr>
            <a:lvl2pPr marL="457156" indent="0">
              <a:buNone/>
              <a:defRPr sz="1996" b="1"/>
            </a:lvl2pPr>
            <a:lvl3pPr marL="914311" indent="0">
              <a:buNone/>
              <a:defRPr sz="1814" b="1"/>
            </a:lvl3pPr>
            <a:lvl4pPr marL="1371467" indent="0">
              <a:buNone/>
              <a:defRPr sz="1633" b="1"/>
            </a:lvl4pPr>
            <a:lvl5pPr marL="1828622" indent="0">
              <a:buNone/>
              <a:defRPr sz="1633" b="1"/>
            </a:lvl5pPr>
            <a:lvl6pPr marL="2285778" indent="0">
              <a:buNone/>
              <a:defRPr sz="1633" b="1"/>
            </a:lvl6pPr>
            <a:lvl7pPr marL="2742933" indent="0">
              <a:buNone/>
              <a:defRPr sz="1633" b="1"/>
            </a:lvl7pPr>
            <a:lvl8pPr marL="3200089" indent="0">
              <a:buNone/>
              <a:defRPr sz="1633" b="1"/>
            </a:lvl8pPr>
            <a:lvl9pPr marL="3657244" indent="0">
              <a:buNone/>
              <a:defRPr sz="16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89" cy="3951288"/>
          </a:xfrm>
        </p:spPr>
        <p:txBody>
          <a:bodyPr/>
          <a:lstStyle>
            <a:lvl1pPr>
              <a:defRPr sz="2359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fld id="{75E86C3C-9114-4B0B-BA36-2E62F4E85813}" type="slidenum">
              <a:rPr lang="ru-RU" altLang="ru-RU" smtClean="0">
                <a:latin typeface="Arial" panose="020B0604020202020204" pitchFamily="34" charset="0"/>
              </a:rPr>
              <a:pPr defTabSz="65096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t>‹#›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308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fld id="{BE751E11-E91C-482C-A08B-A84EC6187892}" type="slidenum">
              <a:rPr lang="ru-RU" altLang="ru-RU" smtClean="0">
                <a:latin typeface="Arial" panose="020B0604020202020204" pitchFamily="34" charset="0"/>
              </a:rPr>
              <a:pPr defTabSz="65096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t>‹#›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634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fld id="{AE12EC6C-3784-49D4-B38B-1224164C6E60}" type="slidenum">
              <a:rPr lang="ru-RU" altLang="ru-RU" smtClean="0">
                <a:latin typeface="Arial" panose="020B0604020202020204" pitchFamily="34" charset="0"/>
              </a:rPr>
              <a:pPr defTabSz="65096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t>‹#›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878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5" y="273050"/>
            <a:ext cx="3259006" cy="1162050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3" y="273052"/>
            <a:ext cx="5537729" cy="5853113"/>
          </a:xfrm>
        </p:spPr>
        <p:txBody>
          <a:bodyPr/>
          <a:lstStyle>
            <a:lvl1pPr>
              <a:defRPr sz="3175"/>
            </a:lvl1pPr>
            <a:lvl2pPr>
              <a:defRPr sz="2812"/>
            </a:lvl2pPr>
            <a:lvl3pPr>
              <a:defRPr sz="2359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5" y="1435102"/>
            <a:ext cx="3259006" cy="4691063"/>
          </a:xfrm>
        </p:spPr>
        <p:txBody>
          <a:bodyPr/>
          <a:lstStyle>
            <a:lvl1pPr marL="0" indent="0">
              <a:buNone/>
              <a:defRPr sz="1361"/>
            </a:lvl1pPr>
            <a:lvl2pPr marL="457156" indent="0">
              <a:buNone/>
              <a:defRPr sz="1179"/>
            </a:lvl2pPr>
            <a:lvl3pPr marL="914311" indent="0">
              <a:buNone/>
              <a:defRPr sz="998"/>
            </a:lvl3pPr>
            <a:lvl4pPr marL="1371467" indent="0">
              <a:buNone/>
              <a:defRPr sz="907"/>
            </a:lvl4pPr>
            <a:lvl5pPr marL="1828622" indent="0">
              <a:buNone/>
              <a:defRPr sz="907"/>
            </a:lvl5pPr>
            <a:lvl6pPr marL="2285778" indent="0">
              <a:buNone/>
              <a:defRPr sz="907"/>
            </a:lvl6pPr>
            <a:lvl7pPr marL="2742933" indent="0">
              <a:buNone/>
              <a:defRPr sz="907"/>
            </a:lvl7pPr>
            <a:lvl8pPr marL="3200089" indent="0">
              <a:buNone/>
              <a:defRPr sz="907"/>
            </a:lvl8pPr>
            <a:lvl9pPr marL="3657244" indent="0">
              <a:buNone/>
              <a:defRPr sz="9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fld id="{348C78F5-DF56-47DD-B6C6-7AFAB1FEB988}" type="slidenum">
              <a:rPr lang="ru-RU" altLang="ru-RU" smtClean="0">
                <a:latin typeface="Arial" panose="020B0604020202020204" pitchFamily="34" charset="0"/>
              </a:rPr>
              <a:pPr defTabSz="65096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t>‹#›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130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76A-76EC-4A10-B0FA-FB58FD400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840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6" y="4800600"/>
            <a:ext cx="5943600" cy="566738"/>
          </a:xfrm>
        </p:spPr>
        <p:txBody>
          <a:bodyPr anchor="b"/>
          <a:lstStyle>
            <a:lvl1pPr algn="l">
              <a:defRPr sz="199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6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175"/>
            </a:lvl1pPr>
            <a:lvl2pPr marL="457156" indent="0">
              <a:buNone/>
              <a:defRPr sz="2812"/>
            </a:lvl2pPr>
            <a:lvl3pPr marL="914311" indent="0">
              <a:buNone/>
              <a:defRPr sz="2359"/>
            </a:lvl3pPr>
            <a:lvl4pPr marL="1371467" indent="0">
              <a:buNone/>
              <a:defRPr sz="1996"/>
            </a:lvl4pPr>
            <a:lvl5pPr marL="1828622" indent="0">
              <a:buNone/>
              <a:defRPr sz="1996"/>
            </a:lvl5pPr>
            <a:lvl6pPr marL="2285778" indent="0">
              <a:buNone/>
              <a:defRPr sz="1996"/>
            </a:lvl6pPr>
            <a:lvl7pPr marL="2742933" indent="0">
              <a:buNone/>
              <a:defRPr sz="1996"/>
            </a:lvl7pPr>
            <a:lvl8pPr marL="3200089" indent="0">
              <a:buNone/>
              <a:defRPr sz="1996"/>
            </a:lvl8pPr>
            <a:lvl9pPr marL="3657244" indent="0">
              <a:buNone/>
              <a:defRPr sz="1996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6" y="5367338"/>
            <a:ext cx="5943600" cy="804862"/>
          </a:xfrm>
        </p:spPr>
        <p:txBody>
          <a:bodyPr/>
          <a:lstStyle>
            <a:lvl1pPr marL="0" indent="0">
              <a:buNone/>
              <a:defRPr sz="1361"/>
            </a:lvl1pPr>
            <a:lvl2pPr marL="457156" indent="0">
              <a:buNone/>
              <a:defRPr sz="1179"/>
            </a:lvl2pPr>
            <a:lvl3pPr marL="914311" indent="0">
              <a:buNone/>
              <a:defRPr sz="998"/>
            </a:lvl3pPr>
            <a:lvl4pPr marL="1371467" indent="0">
              <a:buNone/>
              <a:defRPr sz="907"/>
            </a:lvl4pPr>
            <a:lvl5pPr marL="1828622" indent="0">
              <a:buNone/>
              <a:defRPr sz="907"/>
            </a:lvl5pPr>
            <a:lvl6pPr marL="2285778" indent="0">
              <a:buNone/>
              <a:defRPr sz="907"/>
            </a:lvl6pPr>
            <a:lvl7pPr marL="2742933" indent="0">
              <a:buNone/>
              <a:defRPr sz="907"/>
            </a:lvl7pPr>
            <a:lvl8pPr marL="3200089" indent="0">
              <a:buNone/>
              <a:defRPr sz="907"/>
            </a:lvl8pPr>
            <a:lvl9pPr marL="3657244" indent="0">
              <a:buNone/>
              <a:defRPr sz="9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fld id="{9CA01799-8ACD-4E37-AD48-C7D150FE2C73}" type="slidenum">
              <a:rPr lang="ru-RU" altLang="ru-RU" smtClean="0">
                <a:latin typeface="Arial" panose="020B0604020202020204" pitchFamily="34" charset="0"/>
              </a:rPr>
              <a:pPr defTabSz="65096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t>‹#›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35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fld id="{BA4A5D76-4255-4129-B87C-94022EDF26C8}" type="slidenum">
              <a:rPr lang="ru-RU" altLang="ru-RU" smtClean="0">
                <a:latin typeface="Arial" panose="020B0604020202020204" pitchFamily="34" charset="0"/>
              </a:rPr>
              <a:pPr defTabSz="65096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t>‹#›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353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917924" y="303213"/>
            <a:ext cx="2457583" cy="64500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5175" y="303213"/>
            <a:ext cx="7207646" cy="64500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fld id="{B1ECA4FE-1EAD-4B90-87A4-E3583B328CE6}" type="slidenum">
              <a:rPr lang="ru-RU" altLang="ru-RU" smtClean="0">
                <a:latin typeface="Arial" panose="020B0604020202020204" pitchFamily="34" charset="0"/>
              </a:rPr>
              <a:pPr defTabSz="65096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t>‹#›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166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1809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522" y="256351"/>
            <a:ext cx="8458320" cy="11449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728522" y="1781469"/>
            <a:ext cx="4233840" cy="447743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5112123" y="1781469"/>
            <a:ext cx="4235401" cy="4477430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591305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BA02D-638A-4FF6-A092-FDC9B9B0519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67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300" y="1600204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ACD47-1379-42D2-AB97-9A814369C05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216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659A0-5A36-427E-8202-237D22373B4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1297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4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0F32F-D514-418D-8C85-736CA6DC171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1632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C9DC5-7862-4B58-8E2C-54728857F0C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38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81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881" y="4589470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76A-76EC-4A10-B0FA-FB58FD400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4062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97C25-54AC-4B8B-B04D-C60C0207BD0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2644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B9C76-8298-4C1F-98A1-62A7304ABDE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57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66FB7-163E-4720-8237-46615E0E3E3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749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C7F82-9BD6-4C63-878F-29EEC21A20D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60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1600204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B2731-74BC-4DD5-9CDB-060AA4BBEC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05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29500" y="0"/>
            <a:ext cx="24765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72644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B9C73-E0F4-4C99-98E3-79E1BB77040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9062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AADD7-97E9-425E-8390-58AD49104A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793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F9D85-EA08-4667-8207-C8D87AC230C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99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C8CA1-7122-46B2-9F3B-4D5AD2F09B0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735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53746-D8F5-4843-BCF8-03CB736805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05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76A-76EC-4A10-B0FA-FB58FD400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9668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AE565-3FE0-4531-9C02-8C31BE82EE9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02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9342C-04EA-4C4B-AE78-9103F56A233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100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BBD6F-A6C0-4B32-ABCD-11CEC856547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683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7021D-07EA-410D-8459-BE25C7CD7BF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06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79C45-E59A-478E-99B3-AF7AB2ADC8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7181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B7A3C-A562-41CB-89D0-65DB72976D1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316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29500" y="0"/>
            <a:ext cx="24765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72644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6656F-7D8C-428D-A4D8-25A4D56A6C1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662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31" y="365126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76A-76EC-4A10-B0FA-FB58FD400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77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76A-76EC-4A10-B0FA-FB58FD400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330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76A-76EC-4A10-B0FA-FB58FD400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332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31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31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76A-76EC-4A10-B0FA-FB58FD400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276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31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31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76A-76EC-4A10-B0FA-FB58FD400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19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41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1041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1038" y="6356357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81366" y="6356357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96113" y="6356357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E976A-76EC-4A10-B0FA-FB58FD400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77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4521" y="275075"/>
            <a:ext cx="8916960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4521" y="1600008"/>
            <a:ext cx="8916960" cy="452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4521" y="6356834"/>
            <a:ext cx="2311920" cy="364359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l">
              <a:defRPr sz="1179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5201" y="6356834"/>
            <a:ext cx="3135600" cy="364359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ctr">
              <a:defRPr sz="1179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561" y="6356834"/>
            <a:ext cx="2311920" cy="364359"/>
          </a:xfrm>
          <a:prstGeom prst="rect">
            <a:avLst/>
          </a:prstGeom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>
            <a:lvl1pPr algn="r">
              <a:defRPr sz="1179">
                <a:solidFill>
                  <a:srgbClr val="898989"/>
                </a:solidFill>
              </a:defRPr>
            </a:lvl1pPr>
          </a:lstStyle>
          <a:p>
            <a:pPr defTabSz="65096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fld id="{5533C078-73CA-4EF9-B091-CCDC275848FB}" type="slidenum">
              <a:rPr lang="ru-RU" altLang="ru-RU" smtClean="0">
                <a:latin typeface="Arial" panose="020B0604020202020204" pitchFamily="34" charset="0"/>
              </a:rPr>
              <a:pPr defTabSz="65096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</a:pPr>
              <a:t>‹#›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94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3074" rtl="0" eaLnBrk="0" fontAlgn="base" hangingPunct="0">
        <a:spcBef>
          <a:spcPct val="0"/>
        </a:spcBef>
        <a:spcAft>
          <a:spcPct val="0"/>
        </a:spcAft>
        <a:defRPr sz="444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3074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Calibri" pitchFamily="34" charset="0"/>
        </a:defRPr>
      </a:lvl2pPr>
      <a:lvl3pPr algn="ctr" defTabSz="913074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Calibri" pitchFamily="34" charset="0"/>
        </a:defRPr>
      </a:lvl3pPr>
      <a:lvl4pPr algn="ctr" defTabSz="913074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Calibri" pitchFamily="34" charset="0"/>
        </a:defRPr>
      </a:lvl4pPr>
      <a:lvl5pPr algn="ctr" defTabSz="913074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Calibri" pitchFamily="34" charset="0"/>
        </a:defRPr>
      </a:lvl5pPr>
      <a:lvl6pPr marL="414772" algn="ctr" defTabSz="913074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Calibri" pitchFamily="34" charset="0"/>
        </a:defRPr>
      </a:lvl6pPr>
      <a:lvl7pPr marL="829544" algn="ctr" defTabSz="913074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Calibri" pitchFamily="34" charset="0"/>
        </a:defRPr>
      </a:lvl7pPr>
      <a:lvl8pPr marL="1244316" algn="ctr" defTabSz="913074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Calibri" pitchFamily="34" charset="0"/>
        </a:defRPr>
      </a:lvl8pPr>
      <a:lvl9pPr marL="1659087" algn="ctr" defTabSz="913074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Calibri" pitchFamily="34" charset="0"/>
        </a:defRPr>
      </a:lvl9pPr>
    </p:titleStyle>
    <p:bodyStyle>
      <a:lvl1pPr marL="342763" indent="-342763" algn="l" defTabSz="91307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75" kern="1200">
          <a:solidFill>
            <a:schemeClr val="tx1"/>
          </a:solidFill>
          <a:latin typeface="+mn-lt"/>
          <a:ea typeface="+mn-ea"/>
          <a:cs typeface="+mn-cs"/>
        </a:defRPr>
      </a:lvl1pPr>
      <a:lvl2pPr marL="741693" indent="-285156" algn="l" defTabSz="91307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12" kern="1200">
          <a:solidFill>
            <a:schemeClr val="tx1"/>
          </a:solidFill>
          <a:latin typeface="+mn-lt"/>
          <a:ea typeface="+mn-ea"/>
          <a:cs typeface="+mn-cs"/>
        </a:defRPr>
      </a:lvl2pPr>
      <a:lvl3pPr marL="1142063" indent="-227548" algn="l" defTabSz="91307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59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7548" algn="l" defTabSz="91307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96" kern="1200">
          <a:solidFill>
            <a:schemeClr val="tx1"/>
          </a:solidFill>
          <a:latin typeface="+mn-lt"/>
          <a:ea typeface="+mn-ea"/>
          <a:cs typeface="+mn-cs"/>
        </a:defRPr>
      </a:lvl4pPr>
      <a:lvl5pPr marL="2056577" indent="-227548" algn="l" defTabSz="91307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96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7" indent="-228578" algn="l" defTabSz="914311" rtl="0" eaLnBrk="1" latinLnBrk="0" hangingPunct="1">
        <a:spcBef>
          <a:spcPct val="20000"/>
        </a:spcBef>
        <a:buFont typeface="Arial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2" indent="-228578" algn="l" defTabSz="914311" rtl="0" eaLnBrk="1" latinLnBrk="0" hangingPunct="1">
        <a:spcBef>
          <a:spcPct val="20000"/>
        </a:spcBef>
        <a:buFont typeface="Arial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7" indent="-228578" algn="l" defTabSz="914311" rtl="0" eaLnBrk="1" latinLnBrk="0" hangingPunct="1">
        <a:spcBef>
          <a:spcPct val="20000"/>
        </a:spcBef>
        <a:buFont typeface="Arial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2" indent="-228578" algn="l" defTabSz="914311" rtl="0" eaLnBrk="1" latinLnBrk="0" hangingPunct="1">
        <a:spcBef>
          <a:spcPct val="20000"/>
        </a:spcBef>
        <a:buFont typeface="Arial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1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91431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91431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2" algn="l" defTabSz="91431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8" algn="l" defTabSz="91431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91431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91431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914311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13"/>
          <p:cNvSpPr>
            <a:spLocks noChangeShapeType="1"/>
          </p:cNvSpPr>
          <p:nvPr userDrawn="1"/>
        </p:nvSpPr>
        <p:spPr bwMode="auto">
          <a:xfrm>
            <a:off x="82553" y="1073150"/>
            <a:ext cx="974606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906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Oval 11"/>
          <p:cNvSpPr>
            <a:spLocks noChangeArrowheads="1"/>
          </p:cNvSpPr>
          <p:nvPr userDrawn="1"/>
        </p:nvSpPr>
        <p:spPr bwMode="auto">
          <a:xfrm>
            <a:off x="9501849" y="966788"/>
            <a:ext cx="233892" cy="2159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i="1" smtClean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22739" y="960438"/>
            <a:ext cx="350838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63CF63-AE9A-44AF-B2F2-65DBD27F1EB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31" name="Line 13"/>
          <p:cNvSpPr>
            <a:spLocks noChangeShapeType="1"/>
          </p:cNvSpPr>
          <p:nvPr userDrawn="1"/>
        </p:nvSpPr>
        <p:spPr bwMode="auto">
          <a:xfrm>
            <a:off x="82553" y="1073150"/>
            <a:ext cx="974606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2" name="Oval 11"/>
          <p:cNvSpPr>
            <a:spLocks noChangeArrowheads="1"/>
          </p:cNvSpPr>
          <p:nvPr userDrawn="1"/>
        </p:nvSpPr>
        <p:spPr bwMode="auto">
          <a:xfrm>
            <a:off x="9501849" y="966788"/>
            <a:ext cx="233892" cy="2159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0222C9E-2DAF-47FA-9688-C1F0310DBBB6}" type="slidenum">
              <a:rPr lang="ru-RU" altLang="ru-RU" sz="1000" b="1" i="1" smtClean="0">
                <a:solidFill>
                  <a:srgbClr val="000000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000" b="1" i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4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13"/>
          <p:cNvSpPr>
            <a:spLocks noChangeShapeType="1"/>
          </p:cNvSpPr>
          <p:nvPr userDrawn="1"/>
        </p:nvSpPr>
        <p:spPr bwMode="auto">
          <a:xfrm>
            <a:off x="82551" y="1073150"/>
            <a:ext cx="974606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906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Oval 11"/>
          <p:cNvSpPr>
            <a:spLocks noChangeArrowheads="1"/>
          </p:cNvSpPr>
          <p:nvPr userDrawn="1"/>
        </p:nvSpPr>
        <p:spPr bwMode="auto">
          <a:xfrm>
            <a:off x="9501849" y="966788"/>
            <a:ext cx="233892" cy="2159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i="1" smtClean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22739" y="960438"/>
            <a:ext cx="350838" cy="2206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308F13-743A-45A5-BF00-4128493F512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31" name="Line 13"/>
          <p:cNvSpPr>
            <a:spLocks noChangeShapeType="1"/>
          </p:cNvSpPr>
          <p:nvPr userDrawn="1"/>
        </p:nvSpPr>
        <p:spPr bwMode="auto">
          <a:xfrm>
            <a:off x="82551" y="1073150"/>
            <a:ext cx="974606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2" name="Oval 11"/>
          <p:cNvSpPr>
            <a:spLocks noChangeArrowheads="1"/>
          </p:cNvSpPr>
          <p:nvPr userDrawn="1"/>
        </p:nvSpPr>
        <p:spPr bwMode="auto">
          <a:xfrm>
            <a:off x="9501849" y="966788"/>
            <a:ext cx="233892" cy="2159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C74046D-8456-48C2-8E5F-2E1A6E1791C4}" type="slidenum">
              <a:rPr lang="ru-RU" altLang="ru-RU" sz="1000" b="1" i="1" smtClean="0">
                <a:solidFill>
                  <a:srgbClr val="000000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000" b="1" i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68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91440" y="2781299"/>
            <a:ext cx="9628909" cy="15551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sz="4400" b="1" kern="1200" dirty="0" smtClean="0">
                <a:latin typeface="Times New Roman" pitchFamily="18" charset="0"/>
                <a:ea typeface="+mj-ea"/>
                <a:cs typeface="Times New Roman" pitchFamily="18" charset="0"/>
              </a:rPr>
              <a:t>ООО «Двигатели для авиации»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sz="1400" kern="1200" dirty="0">
                <a:latin typeface="Times New Roman" pitchFamily="18" charset="0"/>
                <a:cs typeface="Times New Roman" pitchFamily="18" charset="0"/>
              </a:rPr>
              <a:t>http://dda.zone/</a:t>
            </a:r>
            <a:endParaRPr lang="ru-RU" sz="1400" b="1" kern="12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sz="4400" b="1" kern="1200" dirty="0" smtClean="0">
                <a:latin typeface="Times New Roman" pitchFamily="18" charset="0"/>
                <a:ea typeface="+mj-ea"/>
                <a:cs typeface="Times New Roman" pitchFamily="18" charset="0"/>
              </a:rPr>
              <a:t>Авиационный </a:t>
            </a:r>
            <a:r>
              <a:rPr lang="ru-RU" sz="4400" b="1" kern="1200" dirty="0">
                <a:latin typeface="Times New Roman" pitchFamily="18" charset="0"/>
                <a:ea typeface="+mj-ea"/>
                <a:cs typeface="Times New Roman" pitchFamily="18" charset="0"/>
              </a:rPr>
              <a:t>поршневой двигатель для работы на авиационном </a:t>
            </a:r>
            <a:r>
              <a:rPr lang="ru-RU" sz="4400" b="1" kern="1200" dirty="0" smtClean="0">
                <a:latin typeface="Times New Roman" pitchFamily="18" charset="0"/>
                <a:ea typeface="+mj-ea"/>
                <a:cs typeface="Times New Roman" pitchFamily="18" charset="0"/>
              </a:rPr>
              <a:t>керосине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sz="1400" kern="1200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400" kern="120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kern="1200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400" kern="1200" dirty="0"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altLang="ru-RU" sz="3600" dirty="0" smtClean="0"/>
          </a:p>
        </p:txBody>
      </p:sp>
      <p:sp>
        <p:nvSpPr>
          <p:cNvPr id="2051" name="Rectangle 17"/>
          <p:cNvSpPr>
            <a:spLocks/>
          </p:cNvSpPr>
          <p:nvPr/>
        </p:nvSpPr>
        <p:spPr bwMode="auto">
          <a:xfrm>
            <a:off x="425764" y="507569"/>
            <a:ext cx="986816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55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5DFFA"/>
            </a:gs>
            <a:gs pos="10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/>
          </p:cNvSpPr>
          <p:nvPr/>
        </p:nvSpPr>
        <p:spPr>
          <a:xfrm>
            <a:off x="-489792" y="100941"/>
            <a:ext cx="10904808" cy="106070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defTabSz="913074" rtl="0" eaLnBrk="0" fontAlgn="base" hangingPunct="0">
              <a:spcBef>
                <a:spcPct val="0"/>
              </a:spcBef>
              <a:spcAft>
                <a:spcPct val="0"/>
              </a:spcAft>
              <a:defRPr sz="444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3074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2pPr>
            <a:lvl3pPr algn="ctr" defTabSz="913074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3pPr>
            <a:lvl4pPr algn="ctr" defTabSz="913074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4pPr>
            <a:lvl5pPr algn="ctr" defTabSz="913074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5pPr>
            <a:lvl6pPr marL="414772" algn="ctr" defTabSz="913074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6pPr>
            <a:lvl7pPr marL="829544" algn="ctr" defTabSz="913074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7pPr>
            <a:lvl8pPr marL="1244316" algn="ctr" defTabSz="913074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8pPr>
            <a:lvl9pPr marL="1659087" algn="ctr" defTabSz="913074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3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 ДДА-120 – демонстратор технологии</a:t>
            </a:r>
          </a:p>
          <a:p>
            <a:pPr eaLnBrk="1" hangingPunct="1"/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 четырехтактный, на этапе сборке первого прототипа</a:t>
            </a:r>
          </a:p>
          <a:p>
            <a:pPr eaLnBrk="1" hangingPunct="1"/>
            <a:r>
              <a:rPr lang="ru-RU" altLang="ru-RU" sz="3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3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860141" y="2007120"/>
            <a:ext cx="6045859" cy="378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Краткие технические 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</a:t>
            </a:r>
          </a:p>
          <a:p>
            <a:pPr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Рабочий объем двигателя</a:t>
            </a:r>
            <a:r>
              <a:rPr lang="en-US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куб. см.</a:t>
            </a:r>
          </a:p>
          <a:p>
            <a:pPr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охлаждения</a:t>
            </a:r>
            <a:r>
              <a:rPr lang="en-US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жидкостная</a:t>
            </a:r>
          </a:p>
          <a:p>
            <a:pPr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подачи топлива</a:t>
            </a:r>
            <a:r>
              <a:rPr lang="en-US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непосредственный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пневматический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впрыск топлива</a:t>
            </a:r>
          </a:p>
          <a:p>
            <a:pPr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управления подачи топлива</a:t>
            </a:r>
            <a:r>
              <a:rPr lang="en-US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программируемая</a:t>
            </a:r>
          </a:p>
          <a:p>
            <a:pPr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зажигания</a:t>
            </a:r>
            <a:r>
              <a:rPr lang="en-US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дублированная</a:t>
            </a:r>
          </a:p>
          <a:p>
            <a:pPr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топлива</a:t>
            </a:r>
            <a:r>
              <a:rPr lang="en-US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авиационный керосин </a:t>
            </a:r>
            <a:endParaRPr lang="ru-RU" alt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Расчетная мощность: </a:t>
            </a:r>
            <a:r>
              <a:rPr lang="ru-RU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</a:t>
            </a:r>
            <a:r>
              <a:rPr lang="ru-RU" alt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л.с</a:t>
            </a:r>
            <a:r>
              <a:rPr lang="ru-RU" alt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endParaRPr lang="ru-RU" altLang="ru-RU" sz="2400" b="1" dirty="0" smtClean="0">
              <a:solidFill>
                <a:srgbClr val="002060"/>
              </a:solidFill>
            </a:endParaRPr>
          </a:p>
          <a:p>
            <a:pPr algn="ctr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ru-RU" altLang="ru-RU" sz="2400" b="1" dirty="0" smtClean="0">
              <a:solidFill>
                <a:srgbClr val="002060"/>
              </a:solidFill>
            </a:endParaRP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479482" y="6375407"/>
            <a:ext cx="2228850" cy="365125"/>
          </a:xfrm>
        </p:spPr>
        <p:txBody>
          <a:bodyPr/>
          <a:lstStyle/>
          <a:p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49" y="1026193"/>
            <a:ext cx="2965263" cy="28731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81" y="3664833"/>
            <a:ext cx="4096867" cy="307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6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5DFFA"/>
            </a:gs>
            <a:gs pos="10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479482" y="6375407"/>
            <a:ext cx="222885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ru-RU" sz="1600" i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160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46" y="1424434"/>
            <a:ext cx="4951598" cy="46229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07" y="978408"/>
            <a:ext cx="4868065" cy="492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5DFFA"/>
            </a:gs>
            <a:gs pos="10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479482" y="6375407"/>
            <a:ext cx="222885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ru-RU" sz="1600" i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160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81" y="255899"/>
            <a:ext cx="5932715" cy="6198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096" y="15479"/>
            <a:ext cx="2911183" cy="620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3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5DFFA"/>
            </a:gs>
            <a:gs pos="10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9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4715" y="2021176"/>
            <a:ext cx="9764977" cy="46085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1" algn="l" eaLnBrk="1" hangingPunct="1">
              <a:spcBef>
                <a:spcPct val="0"/>
              </a:spcBef>
              <a:defRPr/>
            </a:pPr>
            <a:r>
              <a:rPr lang="ru-RU" altLang="ru-RU" sz="24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Технология </a:t>
            </a:r>
            <a:r>
              <a:rPr lang="en-US" altLang="ru-RU" sz="24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HCCI. </a:t>
            </a:r>
            <a:r>
              <a:rPr lang="ru-RU" altLang="ru-RU" sz="24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ru-RU" altLang="ru-RU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Масса и габариты больше в 2 раза</a:t>
            </a:r>
            <a:r>
              <a:rPr lang="ru-RU" altLang="ru-RU" sz="24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lvl="1" algn="l" eaLnBrk="1" hangingPunct="1">
              <a:spcBef>
                <a:spcPct val="0"/>
              </a:spcBef>
              <a:defRPr/>
            </a:pPr>
            <a:endParaRPr lang="ru-RU" altLang="ru-RU" sz="10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1" algn="l" eaLnBrk="1" hangingPunct="1">
              <a:spcBef>
                <a:spcPct val="0"/>
              </a:spcBef>
              <a:buFontTx/>
              <a:buChar char="•"/>
              <a:defRPr/>
            </a:pPr>
            <a:r>
              <a:rPr lang="ru-RU" altLang="ru-RU" sz="24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Combustion</a:t>
            </a:r>
            <a:r>
              <a:rPr lang="ru-RU" altLang="ru-RU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Processes</a:t>
            </a:r>
            <a:r>
              <a:rPr lang="ru-RU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Laboratories</a:t>
            </a:r>
            <a:r>
              <a:rPr lang="ru-RU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ru-RU" altLang="ru-RU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University</a:t>
            </a:r>
            <a:r>
              <a:rPr lang="ru-RU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</a:t>
            </a:r>
            <a:r>
              <a:rPr lang="ru-RU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California</a:t>
            </a:r>
            <a:r>
              <a:rPr lang="ru-RU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ru-RU" altLang="ru-RU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Berkeley</a:t>
            </a:r>
            <a:r>
              <a:rPr lang="ru-RU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США) </a:t>
            </a:r>
          </a:p>
          <a:p>
            <a:pPr lvl="1" algn="l" eaLnBrk="1" hangingPunct="1">
              <a:spcBef>
                <a:spcPct val="0"/>
              </a:spcBef>
              <a:buFontTx/>
              <a:buChar char="•"/>
              <a:defRPr/>
            </a:pPr>
            <a:r>
              <a:rPr lang="ru-RU" altLang="ru-RU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National</a:t>
            </a:r>
            <a:r>
              <a:rPr lang="ru-RU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Institute</a:t>
            </a:r>
            <a:r>
              <a:rPr lang="ru-RU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</a:t>
            </a:r>
            <a:r>
              <a:rPr lang="ru-RU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Advanced</a:t>
            </a:r>
            <a:r>
              <a:rPr lang="ru-RU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Transportation</a:t>
            </a:r>
            <a:r>
              <a:rPr lang="ru-RU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Technology</a:t>
            </a:r>
            <a:r>
              <a:rPr lang="ru-RU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University</a:t>
            </a:r>
            <a:r>
              <a:rPr lang="ru-RU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</a:t>
            </a:r>
            <a:r>
              <a:rPr lang="ru-RU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Idaho</a:t>
            </a:r>
            <a:r>
              <a:rPr lang="ru-RU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(США)</a:t>
            </a:r>
          </a:p>
          <a:p>
            <a:pPr lvl="1" algn="l" eaLnBrk="1" hangingPunct="1">
              <a:spcBef>
                <a:spcPct val="0"/>
              </a:spcBef>
              <a:buFontTx/>
              <a:buChar char="•"/>
              <a:defRPr/>
            </a:pPr>
            <a:r>
              <a:rPr lang="ru-RU" altLang="ru-RU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Sandia</a:t>
            </a:r>
            <a:r>
              <a:rPr lang="ru-RU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National</a:t>
            </a:r>
            <a:r>
              <a:rPr lang="ru-RU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Laboratories</a:t>
            </a:r>
            <a:r>
              <a:rPr lang="ru-RU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ru-RU" altLang="ru-RU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Livermore</a:t>
            </a:r>
            <a:r>
              <a:rPr lang="ru-RU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(США)</a:t>
            </a:r>
          </a:p>
          <a:p>
            <a:pPr lvl="1" algn="l" eaLnBrk="1" hangingPunct="1">
              <a:spcBef>
                <a:spcPct val="0"/>
              </a:spcBef>
              <a:defRPr/>
            </a:pPr>
            <a:endParaRPr lang="ru-RU" altLang="ru-RU" sz="24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1" algn="l" eaLnBrk="1" hangingPunct="1">
              <a:spcBef>
                <a:spcPct val="0"/>
              </a:spcBef>
              <a:defRPr/>
            </a:pPr>
            <a:r>
              <a:rPr lang="ru-RU" altLang="ru-RU" sz="24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Технология </a:t>
            </a:r>
            <a:r>
              <a:rPr lang="en-US" altLang="ru-RU" sz="24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FlexDI</a:t>
            </a:r>
            <a:r>
              <a:rPr lang="en-US" altLang="ru-RU" sz="24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altLang="ru-RU" sz="24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ru-RU" altLang="ru-RU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Экономичность хуже на 40%</a:t>
            </a:r>
            <a:r>
              <a:rPr lang="ru-RU" altLang="ru-RU" sz="24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lvl="1" algn="l" eaLnBrk="1" hangingPunct="1">
              <a:spcBef>
                <a:spcPct val="0"/>
              </a:spcBef>
              <a:defRPr/>
            </a:pPr>
            <a:endParaRPr lang="ru-RU" altLang="ru-RU" sz="1000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1" algn="l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ru-RU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Hirth</a:t>
            </a:r>
            <a:r>
              <a:rPr lang="en-US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Motor</a:t>
            </a:r>
            <a:r>
              <a:rPr lang="ru-RU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ru-RU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Германия</a:t>
            </a:r>
            <a:r>
              <a:rPr lang="en-US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lang="ru-RU" altLang="ru-RU" sz="240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1" algn="l"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ru-RU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Rotax</a:t>
            </a:r>
            <a:r>
              <a:rPr lang="ru-RU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(Австрия)</a:t>
            </a:r>
          </a:p>
          <a:p>
            <a:pPr lvl="1" algn="l" eaLnBrk="1" hangingPunct="1">
              <a:spcBef>
                <a:spcPct val="0"/>
              </a:spcBef>
              <a:buFontTx/>
              <a:buChar char="•"/>
              <a:defRPr/>
            </a:pPr>
            <a:r>
              <a:rPr lang="de-DE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Orbital</a:t>
            </a:r>
            <a:r>
              <a:rPr lang="ru-RU" altLang="ru-RU" sz="24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(Австралия</a:t>
            </a:r>
            <a:r>
              <a:rPr lang="ru-RU" altLang="ru-RU" sz="2400" kern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lang="ru-RU" altLang="ru-RU" sz="240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245" name="Прямоугольник 2"/>
          <p:cNvSpPr>
            <a:spLocks noChangeArrowheads="1"/>
          </p:cNvSpPr>
          <p:nvPr/>
        </p:nvSpPr>
        <p:spPr bwMode="auto">
          <a:xfrm>
            <a:off x="44715" y="437867"/>
            <a:ext cx="986128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Конкурирующие технологии.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 этом направлении ведутся в ведущих исследовательских лабораториях мира</a:t>
            </a: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479482" y="6375407"/>
            <a:ext cx="222885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ru-RU" sz="1600" i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1600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81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5DFFA"/>
            </a:gs>
            <a:gs pos="10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510" y="2215061"/>
            <a:ext cx="92686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проектируемого двигателя и нового рабочего процесса может быть создан целый ряд двигателей нового поколения как авиационного, так и иного применения.</a:t>
            </a:r>
          </a:p>
          <a:p>
            <a:pPr algn="ctr"/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479482" y="6375407"/>
            <a:ext cx="2228850" cy="365125"/>
          </a:xfrm>
        </p:spPr>
        <p:txBody>
          <a:bodyPr/>
          <a:lstStyle/>
          <a:p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88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5DFFA"/>
            </a:gs>
            <a:gs pos="10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690" y="2665287"/>
            <a:ext cx="3009307" cy="2038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479482" y="6375407"/>
            <a:ext cx="2228850" cy="365125"/>
          </a:xfrm>
        </p:spPr>
        <p:txBody>
          <a:bodyPr/>
          <a:lstStyle/>
          <a:p>
            <a:fld id="{1ADE976A-76EC-4A10-B0FA-FB58FD40052C}" type="slidenum">
              <a:rPr lang="ru-RU" sz="1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4422" y="574946"/>
            <a:ext cx="9759282" cy="192876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Мировые тенденции: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Малая авиация играет огромную роль в экономике и обороне развитых государств.</a:t>
            </a:r>
            <a:br>
              <a:rPr lang="ru-RU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Поршневые двигатели доминируют в малой авиации.</a:t>
            </a:r>
            <a:br>
              <a:rPr lang="ru-RU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Малая авиация повсеместно переходит на авиационный керосин.</a:t>
            </a:r>
            <a:endParaRPr lang="ru-RU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Utilizes twin cylinder air-cooled Hirth Engine&#10;Gasoline&#10;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" t="6103" r="4730" b="6201"/>
          <a:stretch/>
        </p:blipFill>
        <p:spPr bwMode="auto">
          <a:xfrm>
            <a:off x="3870131" y="4747631"/>
            <a:ext cx="2147863" cy="1976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09" y="3035984"/>
            <a:ext cx="2771741" cy="1404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9637" y="2772902"/>
            <a:ext cx="2803486" cy="1930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0" descr="010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" t="15730" r="7289" b="21608"/>
          <a:stretch/>
        </p:blipFill>
        <p:spPr bwMode="auto">
          <a:xfrm>
            <a:off x="6729637" y="5120011"/>
            <a:ext cx="2593731" cy="1351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" name="Picture 15" descr="001-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" r="4836"/>
          <a:stretch>
            <a:fillRect/>
          </a:stretch>
        </p:blipFill>
        <p:spPr bwMode="auto">
          <a:xfrm>
            <a:off x="816620" y="5167979"/>
            <a:ext cx="2592070" cy="1255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5337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5DFFA"/>
            </a:gs>
            <a:gs pos="10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/>
          <p:cNvSpPr txBox="1">
            <a:spLocks/>
          </p:cNvSpPr>
          <p:nvPr/>
        </p:nvSpPr>
        <p:spPr>
          <a:xfrm>
            <a:off x="311163" y="1432520"/>
            <a:ext cx="9370720" cy="511525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763" indent="-342763" algn="l" defTabSz="913074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1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93" indent="-285156" algn="l" defTabSz="913074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063" indent="-227548" algn="l" defTabSz="913074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7548" algn="l" defTabSz="913074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577" indent="-227548" algn="l" defTabSz="913074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7" indent="-228578" algn="l" defTabSz="9143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12" indent="-228578" algn="l" defTabSz="9143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7" indent="-228578" algn="l" defTabSz="9143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2" indent="-228578" algn="l" defTabSz="9143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малая авиация применяет поршневые двигатели иностранного производства и остро нуждается в современных отечественных двигателях.</a:t>
            </a:r>
          </a:p>
          <a:p>
            <a:pPr algn="just">
              <a:lnSpc>
                <a:spcPct val="110000"/>
              </a:lnSpc>
            </a:pP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авиационного керосина в поршневой авиации позволяет использовать существующую  инфраструктуру производства, доставки, хранения, заправки и контроля качества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авиационного топлива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Так, в США действует директива Министерства обороны, в соответствии с которой военные должны приобретать только те системы, которые могут работать на авиационном керосине.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Причина: снижение логистических затрат и повышение безопасности.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504126" y="628498"/>
            <a:ext cx="6984793" cy="611262"/>
          </a:xfrm>
          <a:prstGeom prst="rect">
            <a:avLst/>
          </a:prstGeom>
        </p:spPr>
        <p:txBody>
          <a:bodyPr/>
          <a:lstStyle>
            <a:lvl1pPr algn="ctr" defTabSz="913074" rtl="0" eaLnBrk="0" fontAlgn="base" hangingPunct="0">
              <a:spcBef>
                <a:spcPct val="0"/>
              </a:spcBef>
              <a:spcAft>
                <a:spcPct val="0"/>
              </a:spcAft>
              <a:defRPr sz="444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3074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2pPr>
            <a:lvl3pPr algn="ctr" defTabSz="913074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3pPr>
            <a:lvl4pPr algn="ctr" defTabSz="913074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4pPr>
            <a:lvl5pPr algn="ctr" defTabSz="913074" rtl="0" eaLnBrk="0" fontAlgn="base" hangingPunct="0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5pPr>
            <a:lvl6pPr marL="414772" algn="ctr" defTabSz="913074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6pPr>
            <a:lvl7pPr marL="829544" algn="ctr" defTabSz="913074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7pPr>
            <a:lvl8pPr marL="1244316" algn="ctr" defTabSz="913074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8pPr>
            <a:lvl9pPr marL="1659087" algn="ctr" defTabSz="913074" rtl="0" fontAlgn="base">
              <a:spcBef>
                <a:spcPct val="0"/>
              </a:spcBef>
              <a:spcAft>
                <a:spcPct val="0"/>
              </a:spcAft>
              <a:defRPr sz="4445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дел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479482" y="6375407"/>
            <a:ext cx="2228850" cy="365125"/>
          </a:xfrm>
        </p:spPr>
        <p:txBody>
          <a:bodyPr/>
          <a:lstStyle/>
          <a:p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3761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5DFFA"/>
            </a:gs>
            <a:gs pos="10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863" y="570418"/>
            <a:ext cx="8543925" cy="88096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909" y="1825625"/>
            <a:ext cx="9439835" cy="4351338"/>
          </a:xfrm>
        </p:spPr>
        <p:txBody>
          <a:bodyPr>
            <a:normAutofit fontScale="92500" lnSpcReduction="20000"/>
          </a:bodyPr>
          <a:lstStyle/>
          <a:p>
            <a:pPr marL="361950" indent="-358775" algn="just">
              <a:lnSpc>
                <a:spcPct val="110000"/>
              </a:lnSpc>
              <a:spcBef>
                <a:spcPct val="0"/>
              </a:spcBef>
              <a:buFontTx/>
              <a:buChar char="•"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Опытно конструкторского бюро и научно-технологического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задела для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разработки линейки отечественных поршневых авиационных двигателей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 поколения для улучшения летно-тактических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 летательных аппаратов,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замещения импорта и обеспечения экспортного потенциала отрасли.</a:t>
            </a:r>
            <a:endParaRPr lang="en-US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358775" algn="just">
              <a:lnSpc>
                <a:spcPct val="110000"/>
              </a:lnSpc>
              <a:spcBef>
                <a:spcPct val="0"/>
              </a:spcBef>
              <a:buFontTx/>
              <a:buChar char="•"/>
            </a:pP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358775" algn="just">
              <a:lnSpc>
                <a:spcPct val="110000"/>
              </a:lnSpc>
              <a:spcBef>
                <a:spcPct val="0"/>
              </a:spcBef>
              <a:buFontTx/>
              <a:buChar char="•"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испытания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экспериментальных образцов поршневых авиационных двигателей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искровым воспламенением,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работающих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авиационном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керосине, с последующей сертификацией и серийным производством.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479482" y="6375407"/>
            <a:ext cx="2228850" cy="365125"/>
          </a:xfrm>
        </p:spPr>
        <p:txBody>
          <a:bodyPr/>
          <a:lstStyle/>
          <a:p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0398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5DFFA"/>
            </a:gs>
            <a:gs pos="10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2781" y="1744150"/>
            <a:ext cx="928227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600" kern="0" baseline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Дизели могут работать на</a:t>
            </a:r>
            <a:r>
              <a:rPr lang="ru-RU" sz="2600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авиационном керосине и по этой причине они массово возвращаются в авиацию, </a:t>
            </a:r>
            <a:r>
              <a:rPr lang="ru-RU" sz="2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но</a:t>
            </a:r>
            <a:r>
              <a:rPr lang="ru-RU" sz="2600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 </a:t>
            </a:r>
          </a:p>
          <a:p>
            <a:pPr marR="0" lvl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2600" kern="0" dirty="0" smtClean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  <a:defRPr/>
            </a:pPr>
            <a:r>
              <a:rPr lang="ru-RU" sz="2600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дизели тяжелы для авиации и всегда будут проигрывать двигателям с искровым воспламенением по удельной мощности;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  <a:defRPr/>
            </a:pPr>
            <a:r>
              <a:rPr lang="ru-RU" sz="2600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</a:t>
            </a:r>
            <a:r>
              <a:rPr kumimoji="0" lang="ru-RU" sz="2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России отсутствуют </a:t>
            </a:r>
            <a:r>
              <a:rPr lang="ru-RU" sz="2600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технологии производства ключевых компонентов дизелей, </a:t>
            </a:r>
            <a:r>
              <a:rPr lang="ru-RU" sz="2600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обеспечивающих </a:t>
            </a:r>
            <a:r>
              <a:rPr lang="ru-RU" sz="2600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их работу на авиационном керосине (в первую очередь, топливной аппаратуры). </a:t>
            </a:r>
            <a:endParaRPr kumimoji="0" lang="ru-RU" sz="2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84382" y="594899"/>
            <a:ext cx="31790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Альтернатива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479482" y="6375407"/>
            <a:ext cx="2228850" cy="365125"/>
          </a:xfrm>
        </p:spPr>
        <p:txBody>
          <a:bodyPr/>
          <a:lstStyle/>
          <a:p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4731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5DFFA"/>
            </a:gs>
            <a:gs pos="10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8805" y="1634755"/>
            <a:ext cx="9379527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рабочий процесс, позволяющий поршневому двигателю</a:t>
            </a:r>
            <a:r>
              <a:rPr lang="en-US" sz="2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endParaRPr lang="ru-RU" sz="1100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ru-RU" sz="2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на авиационном керосине и дизельном топливе;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ru-RU" sz="2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иметь высокую удельную мощность (по массе), на уровне современных бензиновых двигателей;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ru-RU" sz="2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иметь низкий расход топлива, на уровне современных дизелей.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endParaRPr lang="ru-RU" sz="28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ru-RU" sz="2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это сочетание качеств критически важно для современного авиационного поршневого двигателя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55787" y="505961"/>
            <a:ext cx="4297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Что мы предлагаем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479482" y="6375407"/>
            <a:ext cx="2228850" cy="365125"/>
          </a:xfrm>
        </p:spPr>
        <p:txBody>
          <a:bodyPr/>
          <a:lstStyle/>
          <a:p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9172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5DFFA"/>
            </a:gs>
            <a:gs pos="10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7389" y="1173948"/>
            <a:ext cx="94162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Экспериментально, на двигателях различного типа, подтверждены базовые параметры нового рабочего процесса: работа на керосине, экономичность, высокая удельная мощность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5427" y="562988"/>
            <a:ext cx="84401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Имеющийся научно-технический задел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F:\IMG_10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0" t="4167" r="16324"/>
          <a:stretch/>
        </p:blipFill>
        <p:spPr bwMode="auto">
          <a:xfrm>
            <a:off x="337389" y="2526631"/>
            <a:ext cx="2618515" cy="3041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825" y="3198603"/>
            <a:ext cx="2698501" cy="2931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Рисунок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809" y="3629143"/>
            <a:ext cx="3293310" cy="3034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479482" y="6375407"/>
            <a:ext cx="2228850" cy="365125"/>
          </a:xfrm>
        </p:spPr>
        <p:txBody>
          <a:bodyPr/>
          <a:lstStyle/>
          <a:p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73150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5DFFA"/>
            </a:gs>
            <a:gs pos="10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1490" y="1123256"/>
            <a:ext cx="93627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разработке применялись современные цифровые технологии конструирования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32822" y="556116"/>
            <a:ext cx="84401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Имеющийся научно-технический задел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C:\Users\ZavyalovRA\Desktop\Рустемхан\для УМНИК\Yanmar_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/>
          <a:stretch/>
        </p:blipFill>
        <p:spPr bwMode="auto">
          <a:xfrm>
            <a:off x="4833256" y="2077363"/>
            <a:ext cx="4882257" cy="4177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1" y="2077363"/>
            <a:ext cx="4295774" cy="4177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479482" y="6375407"/>
            <a:ext cx="2228850" cy="365125"/>
          </a:xfrm>
        </p:spPr>
        <p:txBody>
          <a:bodyPr/>
          <a:lstStyle/>
          <a:p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8303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5DFFA"/>
            </a:gs>
            <a:gs pos="10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6754" y="1151212"/>
            <a:ext cx="90398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моделировании применялись современные технологии трехмерных расчетов рабочего процесса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71335" y="576607"/>
            <a:ext cx="84401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Имеющийся научно-технический задел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" r="2835" b="18091"/>
          <a:stretch/>
        </p:blipFill>
        <p:spPr>
          <a:xfrm>
            <a:off x="186015" y="3546348"/>
            <a:ext cx="4710649" cy="27475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r="4637" b="21102"/>
          <a:stretch/>
        </p:blipFill>
        <p:spPr>
          <a:xfrm>
            <a:off x="5773070" y="3473196"/>
            <a:ext cx="3807619" cy="2838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" r="28485" b="13664"/>
          <a:stretch/>
        </p:blipFill>
        <p:spPr>
          <a:xfrm>
            <a:off x="3782557" y="2097601"/>
            <a:ext cx="2811127" cy="3062287"/>
          </a:xfrm>
          <a:prstGeom prst="rect">
            <a:avLst/>
          </a:prstGeom>
        </p:spPr>
      </p:pic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479482" y="6375407"/>
            <a:ext cx="2228850" cy="365125"/>
          </a:xfrm>
        </p:spPr>
        <p:txBody>
          <a:bodyPr/>
          <a:lstStyle/>
          <a:p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2415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494</Words>
  <Application>Microsoft Office PowerPoint</Application>
  <PresentationFormat>Лист A4 (210x297 мм)</PresentationFormat>
  <Paragraphs>74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1_Тема Office</vt:lpstr>
      <vt:lpstr>1_Оформление по умолчанию</vt:lpstr>
      <vt:lpstr>2_Оформление по умолчанию</vt:lpstr>
      <vt:lpstr>Презентация PowerPoint</vt:lpstr>
      <vt:lpstr>Мировые тенденции: 1. Малая авиация играет огромную роль в экономике и обороне развитых государств. 2. Поршневые двигатели доминируют в малой авиации. 3. Малая авиация повсеместно переходит на авиационный керосин.</vt:lpstr>
      <vt:lpstr>Презентация PowerPoint</vt:lpstr>
      <vt:lpstr>Цели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Marat_</dc:creator>
  <cp:lastModifiedBy>VAD</cp:lastModifiedBy>
  <cp:revision>183</cp:revision>
  <cp:lastPrinted>2017-02-17T11:14:54Z</cp:lastPrinted>
  <dcterms:created xsi:type="dcterms:W3CDTF">2016-04-19T11:59:41Z</dcterms:created>
  <dcterms:modified xsi:type="dcterms:W3CDTF">2017-04-26T12:32:51Z</dcterms:modified>
</cp:coreProperties>
</file>